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78" r:id="rId2"/>
    <p:sldId id="257" r:id="rId3"/>
    <p:sldId id="258" r:id="rId4"/>
    <p:sldId id="259" r:id="rId5"/>
    <p:sldId id="260" r:id="rId6"/>
    <p:sldId id="261" r:id="rId7"/>
    <p:sldId id="262" r:id="rId8"/>
    <p:sldId id="263" r:id="rId9"/>
    <p:sldId id="264" r:id="rId10"/>
    <p:sldId id="277" r:id="rId11"/>
  </p:sldIdLst>
  <p:sldSz cx="14630400" cy="8229600"/>
  <p:notesSz cx="14630400" cy="82296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45"/>
  </p:normalViewPr>
  <p:slideViewPr>
    <p:cSldViewPr>
      <p:cViewPr varScale="1">
        <p:scale>
          <a:sx n="94" d="100"/>
          <a:sy n="94" d="100"/>
        </p:scale>
        <p:origin x="576" y="2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340475" cy="4127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8286750" y="0"/>
            <a:ext cx="6340475" cy="412750"/>
          </a:xfrm>
          <a:prstGeom prst="rect">
            <a:avLst/>
          </a:prstGeom>
        </p:spPr>
        <p:txBody>
          <a:bodyPr vert="horz" lIns="91440" tIns="45720" rIns="91440" bIns="45720" rtlCol="0"/>
          <a:lstStyle>
            <a:lvl1pPr algn="r">
              <a:defRPr sz="1200"/>
            </a:lvl1pPr>
          </a:lstStyle>
          <a:p>
            <a:fld id="{5F2D1743-EEEB-B048-9B20-EFF4F67FF59C}" type="datetimeFigureOut">
              <a:rPr lang="en-US" smtClean="0"/>
              <a:t>7/16/25</a:t>
            </a:fld>
            <a:endParaRPr lang="en-US"/>
          </a:p>
        </p:txBody>
      </p:sp>
      <p:sp>
        <p:nvSpPr>
          <p:cNvPr id="4" name="Slide Image Placeholder 3"/>
          <p:cNvSpPr>
            <a:spLocks noGrp="1" noRot="1" noChangeAspect="1"/>
          </p:cNvSpPr>
          <p:nvPr>
            <p:ph type="sldImg" idx="2"/>
          </p:nvPr>
        </p:nvSpPr>
        <p:spPr>
          <a:xfrm>
            <a:off x="4845050" y="1028700"/>
            <a:ext cx="4940300" cy="2778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463675" y="3960813"/>
            <a:ext cx="11703050" cy="32400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816850"/>
            <a:ext cx="6340475" cy="4127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8286750" y="7816850"/>
            <a:ext cx="6340475" cy="412750"/>
          </a:xfrm>
          <a:prstGeom prst="rect">
            <a:avLst/>
          </a:prstGeom>
        </p:spPr>
        <p:txBody>
          <a:bodyPr vert="horz" lIns="91440" tIns="45720" rIns="91440" bIns="45720" rtlCol="0" anchor="b"/>
          <a:lstStyle>
            <a:lvl1pPr algn="r">
              <a:defRPr sz="1200"/>
            </a:lvl1pPr>
          </a:lstStyle>
          <a:p>
            <a:fld id="{05F9D1B0-1DA9-0247-B6D6-64ACC310BB42}" type="slidenum">
              <a:rPr lang="en-US" smtClean="0"/>
              <a:t>‹#›</a:t>
            </a:fld>
            <a:endParaRPr lang="en-US"/>
          </a:p>
        </p:txBody>
      </p:sp>
    </p:spTree>
    <p:extLst>
      <p:ext uri="{BB962C8B-B14F-4D97-AF65-F5344CB8AC3E}">
        <p14:creationId xmlns:p14="http://schemas.microsoft.com/office/powerpoint/2010/main" val="1589035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afternoon everyone!</a:t>
            </a:r>
          </a:p>
          <a:p>
            <a:endParaRPr lang="en-US"/>
          </a:p>
          <a:p>
            <a:r>
              <a:rPr lang="en-US"/>
              <a:t>Thank you for being here today. </a:t>
            </a:r>
          </a:p>
          <a:p>
            <a:endParaRPr lang="en-US"/>
          </a:p>
          <a:p>
            <a:r>
              <a:rPr lang="en-US"/>
              <a:t>We are Bio-PrecisionAI  we’re passionate about changing the game in drug discovery using AI.  Right now, we’re focused on developing small drug molecules for Parkinson’s disease, a condition that impacts over 10 million people worldwide and still doesn’t have a cure.</a:t>
            </a:r>
          </a:p>
          <a:p>
            <a:endParaRPr lang="en-US"/>
          </a:p>
          <a:p>
            <a:r>
              <a:rPr lang="en-US"/>
              <a:t>Our AI platform is designed to accelerate drug discovery, improve treatment outcomes, and address the urgent needs of patients. Now, we’d like to take you through how we’re turning this vision into reality.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97280" y="2551176"/>
            <a:ext cx="12435840" cy="1728216"/>
          </a:xfrm>
          <a:prstGeom prst="rect">
            <a:avLst/>
          </a:prstGeom>
        </p:spPr>
        <p:txBody>
          <a:bodyPr wrap="square" lIns="0" tIns="0" rIns="0" bIns="0">
            <a:spAutoFit/>
          </a:bodyPr>
          <a:lstStyle>
            <a:lvl1pPr>
              <a:defRPr sz="2400" b="0" i="0">
                <a:solidFill>
                  <a:srgbClr val="4471C4"/>
                </a:solidFill>
                <a:latin typeface="Times New Roman"/>
                <a:cs typeface="Times New Roman"/>
              </a:defRPr>
            </a:lvl1pPr>
          </a:lstStyle>
          <a:p>
            <a:endParaRPr/>
          </a:p>
        </p:txBody>
      </p:sp>
      <p:sp>
        <p:nvSpPr>
          <p:cNvPr id="3" name="Holder 3"/>
          <p:cNvSpPr>
            <a:spLocks noGrp="1"/>
          </p:cNvSpPr>
          <p:nvPr>
            <p:ph type="subTitle" idx="4"/>
          </p:nvPr>
        </p:nvSpPr>
        <p:spPr>
          <a:xfrm>
            <a:off x="2194560" y="4608576"/>
            <a:ext cx="10241280" cy="2057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2894169" y="7800395"/>
            <a:ext cx="1612673" cy="305141"/>
          </a:xfrm>
          <a:prstGeom prst="rect">
            <a:avLst/>
          </a:prstGeom>
        </p:spPr>
      </p:pic>
      <p:sp>
        <p:nvSpPr>
          <p:cNvPr id="17" name="bg object 17"/>
          <p:cNvSpPr/>
          <p:nvPr/>
        </p:nvSpPr>
        <p:spPr>
          <a:xfrm>
            <a:off x="12790169" y="7726680"/>
            <a:ext cx="1748789" cy="480059"/>
          </a:xfrm>
          <a:custGeom>
            <a:avLst/>
            <a:gdLst/>
            <a:ahLst/>
            <a:cxnLst/>
            <a:rect l="l" t="t" r="r" b="b"/>
            <a:pathLst>
              <a:path w="1748790" h="480059">
                <a:moveTo>
                  <a:pt x="1748789" y="0"/>
                </a:moveTo>
                <a:lnTo>
                  <a:pt x="0" y="0"/>
                </a:lnTo>
                <a:lnTo>
                  <a:pt x="0" y="480060"/>
                </a:lnTo>
                <a:lnTo>
                  <a:pt x="1748789" y="480060"/>
                </a:lnTo>
                <a:lnTo>
                  <a:pt x="1748789" y="0"/>
                </a:lnTo>
                <a:close/>
              </a:path>
            </a:pathLst>
          </a:custGeom>
          <a:solidFill>
            <a:srgbClr val="FFFFFF"/>
          </a:solidFill>
        </p:spPr>
        <p:txBody>
          <a:bodyPr wrap="square" lIns="0" tIns="0" rIns="0" bIns="0" rtlCol="0"/>
          <a:lstStyle/>
          <a:p>
            <a:endParaRPr/>
          </a:p>
        </p:txBody>
      </p:sp>
      <p:sp>
        <p:nvSpPr>
          <p:cNvPr id="18" name="bg object 18"/>
          <p:cNvSpPr/>
          <p:nvPr/>
        </p:nvSpPr>
        <p:spPr>
          <a:xfrm>
            <a:off x="12790169" y="7726680"/>
            <a:ext cx="1748789" cy="480059"/>
          </a:xfrm>
          <a:custGeom>
            <a:avLst/>
            <a:gdLst/>
            <a:ahLst/>
            <a:cxnLst/>
            <a:rect l="l" t="t" r="r" b="b"/>
            <a:pathLst>
              <a:path w="1748790" h="480059">
                <a:moveTo>
                  <a:pt x="0" y="480060"/>
                </a:moveTo>
                <a:lnTo>
                  <a:pt x="1748789" y="480060"/>
                </a:lnTo>
                <a:lnTo>
                  <a:pt x="1748789" y="0"/>
                </a:lnTo>
                <a:lnTo>
                  <a:pt x="0" y="0"/>
                </a:lnTo>
                <a:lnTo>
                  <a:pt x="0" y="480060"/>
                </a:lnTo>
                <a:close/>
              </a:path>
            </a:pathLst>
          </a:custGeom>
          <a:ln w="12700">
            <a:solidFill>
              <a:srgbClr val="6FAC46"/>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0" i="0">
                <a:solidFill>
                  <a:srgbClr val="4471C4"/>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4471C4"/>
                </a:solidFill>
                <a:latin typeface="Times New Roman"/>
                <a:cs typeface="Times New Roman"/>
              </a:defRPr>
            </a:lvl1pPr>
          </a:lstStyle>
          <a:p>
            <a:endParaRPr/>
          </a:p>
        </p:txBody>
      </p:sp>
      <p:sp>
        <p:nvSpPr>
          <p:cNvPr id="3" name="Holder 3"/>
          <p:cNvSpPr>
            <a:spLocks noGrp="1"/>
          </p:cNvSpPr>
          <p:nvPr>
            <p:ph sz="half" idx="2"/>
          </p:nvPr>
        </p:nvSpPr>
        <p:spPr>
          <a:xfrm>
            <a:off x="731520" y="1892808"/>
            <a:ext cx="6364224" cy="543153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534656" y="1892808"/>
            <a:ext cx="6364224" cy="543153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4471C4"/>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12894169" y="7800395"/>
            <a:ext cx="1612673" cy="305141"/>
          </a:xfrm>
          <a:prstGeom prst="rect">
            <a:avLst/>
          </a:prstGeom>
        </p:spPr>
      </p:pic>
      <p:sp>
        <p:nvSpPr>
          <p:cNvPr id="2" name="Holder 2"/>
          <p:cNvSpPr>
            <a:spLocks noGrp="1"/>
          </p:cNvSpPr>
          <p:nvPr>
            <p:ph type="title"/>
          </p:nvPr>
        </p:nvSpPr>
        <p:spPr>
          <a:xfrm>
            <a:off x="4880864" y="375031"/>
            <a:ext cx="4545965" cy="574040"/>
          </a:xfrm>
          <a:prstGeom prst="rect">
            <a:avLst/>
          </a:prstGeom>
        </p:spPr>
        <p:txBody>
          <a:bodyPr wrap="square" lIns="0" tIns="0" rIns="0" bIns="0">
            <a:spAutoFit/>
          </a:bodyPr>
          <a:lstStyle>
            <a:lvl1pPr>
              <a:defRPr sz="2400" b="0" i="0">
                <a:solidFill>
                  <a:srgbClr val="4471C4"/>
                </a:solidFill>
                <a:latin typeface="Times New Roman"/>
                <a:cs typeface="Times New Roman"/>
              </a:defRPr>
            </a:lvl1pPr>
          </a:lstStyle>
          <a:p>
            <a:endParaRPr/>
          </a:p>
        </p:txBody>
      </p:sp>
      <p:sp>
        <p:nvSpPr>
          <p:cNvPr id="3" name="Holder 3"/>
          <p:cNvSpPr>
            <a:spLocks noGrp="1"/>
          </p:cNvSpPr>
          <p:nvPr>
            <p:ph type="body" idx="1"/>
          </p:nvPr>
        </p:nvSpPr>
        <p:spPr>
          <a:xfrm>
            <a:off x="731520" y="1892808"/>
            <a:ext cx="13167360" cy="5431536"/>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974336" y="7653528"/>
            <a:ext cx="4681728" cy="41148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31520" y="7653528"/>
            <a:ext cx="3364992" cy="41148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7/16/25</a:t>
            </a:fld>
            <a:endParaRPr lang="en-US"/>
          </a:p>
        </p:txBody>
      </p:sp>
      <p:sp>
        <p:nvSpPr>
          <p:cNvPr id="6" name="Holder 6"/>
          <p:cNvSpPr>
            <a:spLocks noGrp="1"/>
          </p:cNvSpPr>
          <p:nvPr>
            <p:ph type="sldNum" sz="quarter" idx="7"/>
          </p:nvPr>
        </p:nvSpPr>
        <p:spPr>
          <a:xfrm>
            <a:off x="10533888" y="7653528"/>
            <a:ext cx="3364992" cy="41148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jpe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notesSlide" Target="../notesSlides/notesSlide1.xml"/><Relationship Id="rId16" Type="http://schemas.openxmlformats.org/officeDocument/2006/relationships/image" Target="../media/image15.jpeg"/><Relationship Id="rId1" Type="http://schemas.openxmlformats.org/officeDocument/2006/relationships/slideLayout" Target="../slideLayouts/slideLayout5.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18" Type="http://schemas.openxmlformats.org/officeDocument/2006/relationships/image" Target="../media/image44.png"/><Relationship Id="rId26" Type="http://schemas.openxmlformats.org/officeDocument/2006/relationships/image" Target="../media/image52.png"/><Relationship Id="rId3" Type="http://schemas.openxmlformats.org/officeDocument/2006/relationships/image" Target="../media/image29.svg"/><Relationship Id="rId21" Type="http://schemas.openxmlformats.org/officeDocument/2006/relationships/image" Target="../media/image47.svg"/><Relationship Id="rId7" Type="http://schemas.openxmlformats.org/officeDocument/2006/relationships/image" Target="../media/image33.svg"/><Relationship Id="rId12" Type="http://schemas.openxmlformats.org/officeDocument/2006/relationships/image" Target="../media/image38.png"/><Relationship Id="rId17" Type="http://schemas.openxmlformats.org/officeDocument/2006/relationships/image" Target="../media/image43.svg"/><Relationship Id="rId25" Type="http://schemas.openxmlformats.org/officeDocument/2006/relationships/image" Target="../media/image51.png"/><Relationship Id="rId2" Type="http://schemas.openxmlformats.org/officeDocument/2006/relationships/image" Target="../media/image28.png"/><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32.png"/><Relationship Id="rId11" Type="http://schemas.openxmlformats.org/officeDocument/2006/relationships/image" Target="../media/image37.svg"/><Relationship Id="rId24" Type="http://schemas.openxmlformats.org/officeDocument/2006/relationships/image" Target="../media/image50.png"/><Relationship Id="rId5" Type="http://schemas.openxmlformats.org/officeDocument/2006/relationships/image" Target="../media/image31.svg"/><Relationship Id="rId15" Type="http://schemas.openxmlformats.org/officeDocument/2006/relationships/image" Target="../media/image41.svg"/><Relationship Id="rId23" Type="http://schemas.openxmlformats.org/officeDocument/2006/relationships/image" Target="../media/image49.svg"/><Relationship Id="rId10" Type="http://schemas.openxmlformats.org/officeDocument/2006/relationships/image" Target="../media/image36.png"/><Relationship Id="rId19" Type="http://schemas.openxmlformats.org/officeDocument/2006/relationships/image" Target="../media/image45.sv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3.svg"/></Relationships>
</file>

<file path=ppt/slides/_rels/slide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hyperlink" Target="https://gamma.app/?utm_source=made-with-gamma" TargetMode="Externa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5.xml"/><Relationship Id="rId5" Type="http://schemas.openxmlformats.org/officeDocument/2006/relationships/hyperlink" Target="https://gamma.app/?utm_source=made-with-gamma" TargetMode="Externa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6.jpg"/><Relationship Id="rId1" Type="http://schemas.openxmlformats.org/officeDocument/2006/relationships/slideLayout" Target="../slideLayouts/slideLayout5.xml"/><Relationship Id="rId4" Type="http://schemas.openxmlformats.org/officeDocument/2006/relationships/image" Target="../media/image27.jpg"/></Relationships>
</file>

<file path=ppt/slides/_rels/slide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12721" y="3863116"/>
            <a:ext cx="7117681" cy="711768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4588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960"/>
            </a:p>
          </p:txBody>
        </p:sp>
        <p:sp>
          <p:nvSpPr>
            <p:cNvPr id="4" name="TextBox 4"/>
            <p:cNvSpPr txBox="1"/>
            <p:nvPr/>
          </p:nvSpPr>
          <p:spPr>
            <a:xfrm>
              <a:off x="76200" y="28575"/>
              <a:ext cx="660400" cy="708025"/>
            </a:xfrm>
            <a:prstGeom prst="rect">
              <a:avLst/>
            </a:prstGeom>
          </p:spPr>
          <p:txBody>
            <a:bodyPr lIns="40640" tIns="40640" rIns="40640" bIns="40640"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576"/>
                </a:lnSpc>
              </a:pPr>
              <a:endParaRPr sz="960"/>
            </a:p>
          </p:txBody>
        </p:sp>
      </p:grpSp>
      <p:grpSp>
        <p:nvGrpSpPr>
          <p:cNvPr id="5" name="Group 5"/>
          <p:cNvGrpSpPr>
            <a:grpSpLocks noChangeAspect="1"/>
          </p:cNvGrpSpPr>
          <p:nvPr/>
        </p:nvGrpSpPr>
        <p:grpSpPr>
          <a:xfrm>
            <a:off x="10322383" y="1668548"/>
            <a:ext cx="4222139" cy="8354226"/>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960"/>
            </a:p>
          </p:txBody>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84999" r="-31703"/>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960"/>
            </a:p>
          </p:txBody>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960"/>
            </a:p>
          </p:txBody>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960"/>
            </a:p>
          </p:txBody>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960"/>
            </a:p>
          </p:txBody>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960"/>
            </a:p>
          </p:txBody>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960"/>
            </a:p>
          </p:txBody>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960"/>
            </a:p>
          </p:txBody>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960"/>
            </a:p>
          </p:txBody>
        </p:sp>
      </p:grpSp>
      <p:grpSp>
        <p:nvGrpSpPr>
          <p:cNvPr id="15" name="Group 15"/>
          <p:cNvGrpSpPr/>
          <p:nvPr/>
        </p:nvGrpSpPr>
        <p:grpSpPr>
          <a:xfrm>
            <a:off x="12027731" y="-957806"/>
            <a:ext cx="2428634" cy="242863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8DBFF">
                    <a:alpha val="43000"/>
                  </a:srgbClr>
                </a:gs>
                <a:gs pos="50000">
                  <a:srgbClr val="045FDB">
                    <a:alpha val="43000"/>
                  </a:srgbClr>
                </a:gs>
                <a:gs pos="100000">
                  <a:srgbClr val="045FDB">
                    <a:alpha val="43000"/>
                  </a:srgbClr>
                </a:gs>
              </a:gsLst>
              <a:lin ang="0"/>
            </a:gra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960"/>
            </a:p>
          </p:txBody>
        </p:sp>
        <p:sp>
          <p:nvSpPr>
            <p:cNvPr id="17" name="TextBox 17"/>
            <p:cNvSpPr txBox="1"/>
            <p:nvPr/>
          </p:nvSpPr>
          <p:spPr>
            <a:xfrm>
              <a:off x="76200" y="28575"/>
              <a:ext cx="660400" cy="708025"/>
            </a:xfrm>
            <a:prstGeom prst="rect">
              <a:avLst/>
            </a:prstGeom>
          </p:spPr>
          <p:txBody>
            <a:bodyPr lIns="40640" tIns="40640" rIns="40640" bIns="40640"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576"/>
                </a:lnSpc>
              </a:pPr>
              <a:endParaRPr sz="960"/>
            </a:p>
          </p:txBody>
        </p:sp>
      </p:grpSp>
      <p:grpSp>
        <p:nvGrpSpPr>
          <p:cNvPr id="18" name="Group 18"/>
          <p:cNvGrpSpPr/>
          <p:nvPr/>
        </p:nvGrpSpPr>
        <p:grpSpPr>
          <a:xfrm>
            <a:off x="13313878" y="822961"/>
            <a:ext cx="987126" cy="98712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960"/>
            </a:p>
          </p:txBody>
        </p:sp>
        <p:sp>
          <p:nvSpPr>
            <p:cNvPr id="20" name="TextBox 20"/>
            <p:cNvSpPr txBox="1"/>
            <p:nvPr/>
          </p:nvSpPr>
          <p:spPr>
            <a:xfrm>
              <a:off x="76200" y="28575"/>
              <a:ext cx="660400" cy="708025"/>
            </a:xfrm>
            <a:prstGeom prst="rect">
              <a:avLst/>
            </a:prstGeom>
          </p:spPr>
          <p:txBody>
            <a:bodyPr lIns="40640" tIns="40640" rIns="40640" bIns="40640"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576"/>
                </a:lnSpc>
              </a:pPr>
              <a:endParaRPr sz="960"/>
            </a:p>
          </p:txBody>
        </p:sp>
      </p:grpSp>
      <p:sp>
        <p:nvSpPr>
          <p:cNvPr id="21" name="Freeform 21"/>
          <p:cNvSpPr/>
          <p:nvPr/>
        </p:nvSpPr>
        <p:spPr>
          <a:xfrm flipH="1">
            <a:off x="-4228174" y="-725902"/>
            <a:ext cx="8806543" cy="4458313"/>
          </a:xfrm>
          <a:custGeom>
            <a:avLst/>
            <a:gdLst/>
            <a:ahLst/>
            <a:cxnLst/>
            <a:rect l="l" t="t" r="r" b="b"/>
            <a:pathLst>
              <a:path w="11008179" h="5572891">
                <a:moveTo>
                  <a:pt x="11008180" y="0"/>
                </a:moveTo>
                <a:lnTo>
                  <a:pt x="0" y="0"/>
                </a:lnTo>
                <a:lnTo>
                  <a:pt x="0" y="5572891"/>
                </a:lnTo>
                <a:lnTo>
                  <a:pt x="11008180" y="5572891"/>
                </a:lnTo>
                <a:lnTo>
                  <a:pt x="1100818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960"/>
          </a:p>
        </p:txBody>
      </p:sp>
      <p:sp>
        <p:nvSpPr>
          <p:cNvPr id="23" name="Freeform 23"/>
          <p:cNvSpPr/>
          <p:nvPr/>
        </p:nvSpPr>
        <p:spPr>
          <a:xfrm>
            <a:off x="1" y="7252070"/>
            <a:ext cx="10501055" cy="634312"/>
          </a:xfrm>
          <a:custGeom>
            <a:avLst/>
            <a:gdLst/>
            <a:ahLst/>
            <a:cxnLst/>
            <a:rect l="l" t="t" r="r" b="b"/>
            <a:pathLst>
              <a:path w="12123446" h="697098">
                <a:moveTo>
                  <a:pt x="0" y="0"/>
                </a:moveTo>
                <a:lnTo>
                  <a:pt x="12123446" y="0"/>
                </a:lnTo>
                <a:lnTo>
                  <a:pt x="12123446" y="697098"/>
                </a:lnTo>
                <a:lnTo>
                  <a:pt x="0" y="6970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960"/>
          </a:p>
        </p:txBody>
      </p:sp>
      <p:sp>
        <p:nvSpPr>
          <p:cNvPr id="24" name="Freeform 24"/>
          <p:cNvSpPr/>
          <p:nvPr/>
        </p:nvSpPr>
        <p:spPr>
          <a:xfrm>
            <a:off x="85880" y="7488079"/>
            <a:ext cx="182060" cy="212315"/>
          </a:xfrm>
          <a:custGeom>
            <a:avLst/>
            <a:gdLst/>
            <a:ahLst/>
            <a:cxnLst/>
            <a:rect l="l" t="t" r="r" b="b"/>
            <a:pathLst>
              <a:path w="227575" h="265394">
                <a:moveTo>
                  <a:pt x="0" y="0"/>
                </a:moveTo>
                <a:lnTo>
                  <a:pt x="227575" y="0"/>
                </a:lnTo>
                <a:lnTo>
                  <a:pt x="227575" y="265394"/>
                </a:lnTo>
                <a:lnTo>
                  <a:pt x="0" y="2653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960"/>
          </a:p>
        </p:txBody>
      </p:sp>
      <p:sp>
        <p:nvSpPr>
          <p:cNvPr id="25" name="Freeform 25"/>
          <p:cNvSpPr/>
          <p:nvPr/>
        </p:nvSpPr>
        <p:spPr>
          <a:xfrm>
            <a:off x="1639987" y="7516573"/>
            <a:ext cx="191264" cy="181940"/>
          </a:xfrm>
          <a:custGeom>
            <a:avLst/>
            <a:gdLst/>
            <a:ahLst/>
            <a:cxnLst/>
            <a:rect l="l" t="t" r="r" b="b"/>
            <a:pathLst>
              <a:path w="239081" h="227425">
                <a:moveTo>
                  <a:pt x="0" y="0"/>
                </a:moveTo>
                <a:lnTo>
                  <a:pt x="239081" y="0"/>
                </a:lnTo>
                <a:lnTo>
                  <a:pt x="239081" y="227425"/>
                </a:lnTo>
                <a:lnTo>
                  <a:pt x="0" y="2274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960"/>
          </a:p>
        </p:txBody>
      </p:sp>
      <p:sp>
        <p:nvSpPr>
          <p:cNvPr id="26" name="Freeform 26"/>
          <p:cNvSpPr/>
          <p:nvPr/>
        </p:nvSpPr>
        <p:spPr>
          <a:xfrm>
            <a:off x="3518399" y="7508683"/>
            <a:ext cx="197717" cy="197717"/>
          </a:xfrm>
          <a:custGeom>
            <a:avLst/>
            <a:gdLst/>
            <a:ahLst/>
            <a:cxnLst/>
            <a:rect l="l" t="t" r="r" b="b"/>
            <a:pathLst>
              <a:path w="247146" h="247146">
                <a:moveTo>
                  <a:pt x="0" y="0"/>
                </a:moveTo>
                <a:lnTo>
                  <a:pt x="247147" y="0"/>
                </a:lnTo>
                <a:lnTo>
                  <a:pt x="247147" y="247146"/>
                </a:lnTo>
                <a:lnTo>
                  <a:pt x="0" y="24714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960"/>
          </a:p>
        </p:txBody>
      </p:sp>
      <p:sp>
        <p:nvSpPr>
          <p:cNvPr id="27" name="Freeform 27"/>
          <p:cNvSpPr/>
          <p:nvPr/>
        </p:nvSpPr>
        <p:spPr>
          <a:xfrm>
            <a:off x="6208655" y="7594237"/>
            <a:ext cx="158934" cy="158934"/>
          </a:xfrm>
          <a:custGeom>
            <a:avLst/>
            <a:gdLst/>
            <a:ahLst/>
            <a:cxnLst/>
            <a:rect l="l" t="t" r="r" b="b"/>
            <a:pathLst>
              <a:path w="198667" h="198667">
                <a:moveTo>
                  <a:pt x="0" y="0"/>
                </a:moveTo>
                <a:lnTo>
                  <a:pt x="198666" y="0"/>
                </a:lnTo>
                <a:lnTo>
                  <a:pt x="198666" y="198667"/>
                </a:lnTo>
                <a:lnTo>
                  <a:pt x="0" y="19866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960"/>
          </a:p>
        </p:txBody>
      </p:sp>
      <p:grpSp>
        <p:nvGrpSpPr>
          <p:cNvPr id="28" name="Group 28"/>
          <p:cNvGrpSpPr/>
          <p:nvPr/>
        </p:nvGrpSpPr>
        <p:grpSpPr>
          <a:xfrm>
            <a:off x="6182394" y="7569226"/>
            <a:ext cx="195892" cy="182340"/>
            <a:chOff x="0" y="0"/>
            <a:chExt cx="292427" cy="272198"/>
          </a:xfrm>
        </p:grpSpPr>
        <p:sp>
          <p:nvSpPr>
            <p:cNvPr id="29" name="Freeform 29"/>
            <p:cNvSpPr/>
            <p:nvPr/>
          </p:nvSpPr>
          <p:spPr>
            <a:xfrm>
              <a:off x="0" y="0"/>
              <a:ext cx="292427" cy="272198"/>
            </a:xfrm>
            <a:custGeom>
              <a:avLst/>
              <a:gdLst/>
              <a:ahLst/>
              <a:cxnLst/>
              <a:rect l="l" t="t" r="r" b="b"/>
              <a:pathLst>
                <a:path w="292427" h="272198">
                  <a:moveTo>
                    <a:pt x="94851" y="0"/>
                  </a:moveTo>
                  <a:lnTo>
                    <a:pt x="197576" y="0"/>
                  </a:lnTo>
                  <a:cubicBezTo>
                    <a:pt x="249961" y="0"/>
                    <a:pt x="292427" y="42466"/>
                    <a:pt x="292427" y="94851"/>
                  </a:cubicBezTo>
                  <a:lnTo>
                    <a:pt x="292427" y="177346"/>
                  </a:lnTo>
                  <a:cubicBezTo>
                    <a:pt x="292427" y="229731"/>
                    <a:pt x="249961" y="272198"/>
                    <a:pt x="197576" y="272198"/>
                  </a:cubicBezTo>
                  <a:lnTo>
                    <a:pt x="94851" y="272198"/>
                  </a:lnTo>
                  <a:cubicBezTo>
                    <a:pt x="42466" y="272198"/>
                    <a:pt x="0" y="229731"/>
                    <a:pt x="0" y="177346"/>
                  </a:cubicBezTo>
                  <a:lnTo>
                    <a:pt x="0" y="94851"/>
                  </a:lnTo>
                  <a:cubicBezTo>
                    <a:pt x="0" y="42466"/>
                    <a:pt x="42466" y="0"/>
                    <a:pt x="94851" y="0"/>
                  </a:cubicBezTo>
                  <a:close/>
                </a:path>
              </a:pathLst>
            </a:custGeom>
            <a:solidFill>
              <a:srgbClr val="000000">
                <a:alpha val="0"/>
              </a:srgbClr>
            </a:solidFill>
            <a:ln w="9525" cap="sq">
              <a:solidFill>
                <a:srgbClr val="FFFFFF"/>
              </a:solidFill>
              <a:prstDash val="solid"/>
              <a:miter/>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960"/>
            </a:p>
          </p:txBody>
        </p:sp>
        <p:sp>
          <p:nvSpPr>
            <p:cNvPr id="30" name="TextBox 30"/>
            <p:cNvSpPr txBox="1"/>
            <p:nvPr/>
          </p:nvSpPr>
          <p:spPr>
            <a:xfrm>
              <a:off x="0" y="-9525"/>
              <a:ext cx="292427" cy="281723"/>
            </a:xfrm>
            <a:prstGeom prst="rect">
              <a:avLst/>
            </a:prstGeom>
          </p:spPr>
          <p:txBody>
            <a:bodyPr lIns="40640" tIns="40640" rIns="40640" bIns="40640"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335"/>
                </a:lnSpc>
                <a:spcBef>
                  <a:spcPct val="0"/>
                </a:spcBef>
              </a:pPr>
              <a:endParaRPr sz="960"/>
            </a:p>
          </p:txBody>
        </p:sp>
      </p:grpSp>
      <p:sp>
        <p:nvSpPr>
          <p:cNvPr id="32" name="TextBox 32"/>
          <p:cNvSpPr txBox="1"/>
          <p:nvPr/>
        </p:nvSpPr>
        <p:spPr>
          <a:xfrm>
            <a:off x="1009908" y="3297238"/>
            <a:ext cx="8375932" cy="146187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760"/>
              </a:lnSpc>
            </a:pPr>
            <a:r>
              <a:rPr lang="en-US" sz="4800" b="1" dirty="0">
                <a:solidFill>
                  <a:srgbClr val="002060"/>
                </a:solidFill>
                <a:ea typeface="+mj-lt"/>
                <a:cs typeface="+mj-lt"/>
              </a:rPr>
              <a:t>2</a:t>
            </a:r>
            <a:r>
              <a:rPr lang="en-US" sz="4800" b="1" baseline="30000" dirty="0">
                <a:solidFill>
                  <a:srgbClr val="002060"/>
                </a:solidFill>
                <a:ea typeface="+mj-lt"/>
                <a:cs typeface="+mj-lt"/>
              </a:rPr>
              <a:t>nd</a:t>
            </a:r>
            <a:r>
              <a:rPr lang="en-US" sz="4800" b="1" dirty="0">
                <a:solidFill>
                  <a:srgbClr val="002060"/>
                </a:solidFill>
                <a:ea typeface="+mj-lt"/>
                <a:cs typeface="+mj-lt"/>
              </a:rPr>
              <a:t> Data Science &amp; AI Summer School 2025</a:t>
            </a:r>
            <a:endParaRPr lang="en-US" sz="4800" b="1" dirty="0">
              <a:solidFill>
                <a:srgbClr val="2E2E2E"/>
              </a:solidFill>
              <a:latin typeface="Montserrat Bold"/>
              <a:ea typeface="Montserrat Bold"/>
              <a:cs typeface="Montserrat Bold"/>
            </a:endParaRPr>
          </a:p>
        </p:txBody>
      </p:sp>
      <p:sp>
        <p:nvSpPr>
          <p:cNvPr id="33" name="TextBox 33"/>
          <p:cNvSpPr txBox="1"/>
          <p:nvPr/>
        </p:nvSpPr>
        <p:spPr>
          <a:xfrm>
            <a:off x="1009908" y="4984370"/>
            <a:ext cx="8120988" cy="3323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2160" b="1" dirty="0">
                <a:ea typeface="+mn-lt"/>
                <a:cs typeface="+mn-lt"/>
              </a:rPr>
              <a:t>Statistics for Machine Learning</a:t>
            </a:r>
          </a:p>
        </p:txBody>
      </p:sp>
      <p:sp>
        <p:nvSpPr>
          <p:cNvPr id="35" name="TextBox 35"/>
          <p:cNvSpPr txBox="1"/>
          <p:nvPr/>
        </p:nvSpPr>
        <p:spPr>
          <a:xfrm>
            <a:off x="424857" y="7531358"/>
            <a:ext cx="1170104" cy="18004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482"/>
              </a:lnSpc>
              <a:spcBef>
                <a:spcPct val="0"/>
              </a:spcBef>
            </a:pPr>
            <a:r>
              <a:rPr lang="en-US" sz="1058">
                <a:solidFill>
                  <a:srgbClr val="000000"/>
                </a:solidFill>
                <a:latin typeface="Quicksand"/>
                <a:ea typeface="Quicksand"/>
                <a:cs typeface="Quicksand"/>
                <a:sym typeface="Quicksand"/>
              </a:rPr>
              <a:t>+1 (678) 975-5615</a:t>
            </a:r>
          </a:p>
        </p:txBody>
      </p:sp>
      <p:sp>
        <p:nvSpPr>
          <p:cNvPr id="36" name="TextBox 36"/>
          <p:cNvSpPr txBox="1"/>
          <p:nvPr/>
        </p:nvSpPr>
        <p:spPr>
          <a:xfrm>
            <a:off x="1869060" y="7531359"/>
            <a:ext cx="1604314" cy="17883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482"/>
              </a:lnSpc>
              <a:spcBef>
                <a:spcPct val="0"/>
              </a:spcBef>
            </a:pPr>
            <a:r>
              <a:rPr lang="en-US" sz="1020">
                <a:solidFill>
                  <a:srgbClr val="000000"/>
                </a:solidFill>
                <a:latin typeface="Quicksand"/>
                <a:ea typeface="Quicksand"/>
                <a:cs typeface="Quicksand"/>
                <a:sym typeface="Quicksand"/>
              </a:rPr>
              <a:t>www.neliref.org</a:t>
            </a:r>
            <a:endParaRPr lang="en-US" sz="1058">
              <a:solidFill>
                <a:srgbClr val="000000"/>
              </a:solidFill>
              <a:latin typeface="Quicksand"/>
              <a:ea typeface="Quicksand"/>
              <a:cs typeface="Quicksand"/>
              <a:sym typeface="Quicksand"/>
            </a:endParaRPr>
          </a:p>
        </p:txBody>
      </p:sp>
      <p:sp>
        <p:nvSpPr>
          <p:cNvPr id="37" name="TextBox 37"/>
          <p:cNvSpPr txBox="1"/>
          <p:nvPr/>
        </p:nvSpPr>
        <p:spPr>
          <a:xfrm>
            <a:off x="6377261" y="7594554"/>
            <a:ext cx="2822951" cy="17883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482"/>
              </a:lnSpc>
              <a:spcBef>
                <a:spcPct val="0"/>
              </a:spcBef>
            </a:pPr>
            <a:r>
              <a:rPr lang="en-US" sz="1020">
                <a:solidFill>
                  <a:srgbClr val="000000"/>
                </a:solidFill>
                <a:latin typeface="Quicksand"/>
                <a:sym typeface="Quicksand"/>
              </a:rPr>
              <a:t>New Life Research Foundation (NELIREF) Ltd/</a:t>
            </a:r>
            <a:r>
              <a:rPr lang="en-US" sz="1020" err="1">
                <a:solidFill>
                  <a:srgbClr val="000000"/>
                </a:solidFill>
                <a:latin typeface="Quicksand"/>
                <a:sym typeface="Quicksand"/>
              </a:rPr>
              <a:t>Gte</a:t>
            </a:r>
            <a:endParaRPr lang="en-US" sz="1440" err="1"/>
          </a:p>
        </p:txBody>
      </p:sp>
      <p:sp>
        <p:nvSpPr>
          <p:cNvPr id="38" name="TextBox 16">
            <a:extLst>
              <a:ext uri="{FF2B5EF4-FFF2-40B4-BE49-F238E27FC236}">
                <a16:creationId xmlns:a16="http://schemas.microsoft.com/office/drawing/2014/main" id="{F84371C9-8424-0493-1656-0D420AB0AF98}"/>
              </a:ext>
            </a:extLst>
          </p:cNvPr>
          <p:cNvSpPr txBox="1"/>
          <p:nvPr/>
        </p:nvSpPr>
        <p:spPr>
          <a:xfrm>
            <a:off x="3789107" y="7480121"/>
            <a:ext cx="2210795" cy="26391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276"/>
              </a:lnSpc>
              <a:spcBef>
                <a:spcPct val="0"/>
              </a:spcBef>
            </a:pPr>
            <a:r>
              <a:rPr lang="en-US" sz="1260">
                <a:solidFill>
                  <a:srgbClr val="000000"/>
                </a:solidFill>
                <a:latin typeface="Quicksand"/>
                <a:ea typeface="Quicksand"/>
                <a:cs typeface="Quicksand"/>
                <a:sym typeface="Quicksand"/>
              </a:rPr>
              <a:t>contact@neliref.org</a:t>
            </a:r>
          </a:p>
        </p:txBody>
      </p:sp>
      <p:pic>
        <p:nvPicPr>
          <p:cNvPr id="34" name="Picture 33" descr="A logo of a bird&#10;&#10;AI-generated content may be incorrect.">
            <a:extLst>
              <a:ext uri="{FF2B5EF4-FFF2-40B4-BE49-F238E27FC236}">
                <a16:creationId xmlns:a16="http://schemas.microsoft.com/office/drawing/2014/main" id="{F9D6C35A-51A2-CB1B-7321-B1C09995CA64}"/>
              </a:ext>
            </a:extLst>
          </p:cNvPr>
          <p:cNvPicPr>
            <a:picLocks noChangeAspect="1"/>
          </p:cNvPicPr>
          <p:nvPr/>
        </p:nvPicPr>
        <p:blipFill>
          <a:blip r:embed="rId16"/>
          <a:stretch>
            <a:fillRect/>
          </a:stretch>
        </p:blipFill>
        <p:spPr>
          <a:xfrm>
            <a:off x="588946" y="146239"/>
            <a:ext cx="3360420" cy="3017520"/>
          </a:xfrm>
          <a:prstGeom prst="rect">
            <a:avLst/>
          </a:prstGeom>
        </p:spPr>
      </p:pic>
      <p:sp>
        <p:nvSpPr>
          <p:cNvPr id="31" name="TextBox 30">
            <a:extLst>
              <a:ext uri="{FF2B5EF4-FFF2-40B4-BE49-F238E27FC236}">
                <a16:creationId xmlns:a16="http://schemas.microsoft.com/office/drawing/2014/main" id="{FEF31A15-4A9E-2032-7258-722C6C52B666}"/>
              </a:ext>
            </a:extLst>
          </p:cNvPr>
          <p:cNvSpPr txBox="1"/>
          <p:nvPr/>
        </p:nvSpPr>
        <p:spPr>
          <a:xfrm>
            <a:off x="933477" y="5387974"/>
            <a:ext cx="9433930" cy="1920526"/>
          </a:xfrm>
          <a:prstGeom prst="rect">
            <a:avLst/>
          </a:prstGeom>
          <a:noFill/>
        </p:spPr>
        <p:txBody>
          <a:bodyPr wrap="square">
            <a:spAutoFit/>
          </a:bodyPr>
          <a:lstStyle/>
          <a:p>
            <a:pPr algn="ctr"/>
            <a:r>
              <a:rPr lang="en-US" sz="2160" b="1" dirty="0">
                <a:solidFill>
                  <a:schemeClr val="tx1">
                    <a:lumMod val="95000"/>
                    <a:lumOff val="5000"/>
                  </a:schemeClr>
                </a:solidFill>
                <a:latin typeface="+mn-lt"/>
              </a:rPr>
              <a:t> </a:t>
            </a:r>
          </a:p>
          <a:p>
            <a:r>
              <a:rPr lang="en-US" dirty="0">
                <a:latin typeface="+mn-lt"/>
              </a:rPr>
              <a:t>Instructors: Joseph Luper Tsenum, Alexander Takele Mengesha and Andrew </a:t>
            </a:r>
            <a:r>
              <a:rPr lang="en-US" dirty="0" err="1">
                <a:latin typeface="+mn-lt"/>
              </a:rPr>
              <a:t>Balincura</a:t>
            </a:r>
            <a:endParaRPr lang="en-US" dirty="0">
              <a:latin typeface="+mn-lt"/>
            </a:endParaRPr>
          </a:p>
          <a:p>
            <a:endParaRPr lang="en-US" dirty="0">
              <a:latin typeface="+mn-lt"/>
            </a:endParaRPr>
          </a:p>
          <a:p>
            <a:r>
              <a:rPr lang="en-US" dirty="0">
                <a:latin typeface="+mn-lt"/>
              </a:rPr>
              <a:t>Teaching Assistant (TA): Emmanuel </a:t>
            </a:r>
            <a:r>
              <a:rPr lang="en-US" dirty="0" err="1">
                <a:latin typeface="+mn-lt"/>
              </a:rPr>
              <a:t>Ocholi</a:t>
            </a:r>
            <a:r>
              <a:rPr lang="en-US" dirty="0">
                <a:latin typeface="+mn-lt"/>
              </a:rPr>
              <a:t> Benjamin</a:t>
            </a:r>
          </a:p>
          <a:p>
            <a:endParaRPr lang="en-US" sz="2160" b="1" dirty="0">
              <a:solidFill>
                <a:schemeClr val="tx1">
                  <a:lumMod val="95000"/>
                  <a:lumOff val="5000"/>
                </a:schemeClr>
              </a:solidFill>
              <a:latin typeface="+mn-lt"/>
              <a:cs typeface="Calibri Light"/>
            </a:endParaRPr>
          </a:p>
          <a:p>
            <a:pPr algn="ctr"/>
            <a:r>
              <a:rPr lang="en-US" sz="2160" b="1" dirty="0">
                <a:solidFill>
                  <a:schemeClr val="tx1">
                    <a:lumMod val="95000"/>
                    <a:lumOff val="5000"/>
                  </a:schemeClr>
                </a:solidFill>
                <a:latin typeface="+mn-lt"/>
                <a:cs typeface="Calibri Light"/>
              </a:rPr>
              <a:t>June 27, 2025</a:t>
            </a:r>
          </a:p>
        </p:txBody>
      </p:sp>
    </p:spTree>
    <p:extLst>
      <p:ext uri="{BB962C8B-B14F-4D97-AF65-F5344CB8AC3E}">
        <p14:creationId xmlns:p14="http://schemas.microsoft.com/office/powerpoint/2010/main" val="1971554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58654" y="-2344502"/>
            <a:ext cx="4871917" cy="4871917"/>
          </a:xfrm>
          <a:custGeom>
            <a:avLst/>
            <a:gdLst/>
            <a:ahLst/>
            <a:cxnLst/>
            <a:rect l="l" t="t" r="r" b="b"/>
            <a:pathLst>
              <a:path w="6089897" h="6089897">
                <a:moveTo>
                  <a:pt x="0" y="0"/>
                </a:moveTo>
                <a:lnTo>
                  <a:pt x="6089897" y="0"/>
                </a:lnTo>
                <a:lnTo>
                  <a:pt x="6089897" y="6089897"/>
                </a:lnTo>
                <a:lnTo>
                  <a:pt x="0" y="6089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46264" y="1535236"/>
            <a:ext cx="987126" cy="987126"/>
          </a:xfrm>
          <a:custGeom>
            <a:avLst/>
            <a:gdLst/>
            <a:ahLst/>
            <a:cxnLst/>
            <a:rect l="l" t="t" r="r" b="b"/>
            <a:pathLst>
              <a:path w="1233907" h="1233907">
                <a:moveTo>
                  <a:pt x="0" y="0"/>
                </a:moveTo>
                <a:lnTo>
                  <a:pt x="1233907" y="0"/>
                </a:lnTo>
                <a:lnTo>
                  <a:pt x="1233907" y="1233907"/>
                </a:lnTo>
                <a:lnTo>
                  <a:pt x="0" y="12339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2043352" y="5204576"/>
            <a:ext cx="7117681" cy="7117681"/>
          </a:xfrm>
          <a:custGeom>
            <a:avLst/>
            <a:gdLst/>
            <a:ahLst/>
            <a:cxnLst/>
            <a:rect l="l" t="t" r="r" b="b"/>
            <a:pathLst>
              <a:path w="8897101" h="8897101">
                <a:moveTo>
                  <a:pt x="0" y="0"/>
                </a:moveTo>
                <a:lnTo>
                  <a:pt x="8897101" y="0"/>
                </a:lnTo>
                <a:lnTo>
                  <a:pt x="8897101" y="8897101"/>
                </a:lnTo>
                <a:lnTo>
                  <a:pt x="0" y="88971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1806665" y="6896659"/>
            <a:ext cx="1019965" cy="1019965"/>
          </a:xfrm>
          <a:custGeom>
            <a:avLst/>
            <a:gdLst/>
            <a:ahLst/>
            <a:cxnLst/>
            <a:rect l="l" t="t" r="r" b="b"/>
            <a:pathLst>
              <a:path w="1274957" h="1274957">
                <a:moveTo>
                  <a:pt x="0" y="0"/>
                </a:moveTo>
                <a:lnTo>
                  <a:pt x="1274957" y="0"/>
                </a:lnTo>
                <a:lnTo>
                  <a:pt x="1274957" y="1274957"/>
                </a:lnTo>
                <a:lnTo>
                  <a:pt x="0" y="12749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511857" y="3810032"/>
            <a:ext cx="1526255" cy="1526255"/>
          </a:xfrm>
          <a:custGeom>
            <a:avLst/>
            <a:gdLst/>
            <a:ahLst/>
            <a:cxnLst/>
            <a:rect l="l" t="t" r="r" b="b"/>
            <a:pathLst>
              <a:path w="1907818" h="1907818">
                <a:moveTo>
                  <a:pt x="0" y="0"/>
                </a:moveTo>
                <a:lnTo>
                  <a:pt x="1907818" y="0"/>
                </a:lnTo>
                <a:lnTo>
                  <a:pt x="1907818" y="1907818"/>
                </a:lnTo>
                <a:lnTo>
                  <a:pt x="0" y="1907818"/>
                </a:lnTo>
                <a:lnTo>
                  <a:pt x="0" y="0"/>
                </a:lnTo>
                <a:close/>
              </a:path>
            </a:pathLst>
          </a:custGeom>
          <a:blipFill>
            <a:blip r:embed="rId10">
              <a:extLst>
                <a:ext uri="{96DAC541-7B7A-43D3-8B79-37D633B846F1}">
                  <asvg:svgBlip xmlns:asvg="http://schemas.microsoft.com/office/drawing/2016/SVG/main" r:embed="rId11"/>
                </a:ext>
              </a:extLst>
            </a:blip>
            <a:stretch>
              <a:fillRect t="-746" b="-746"/>
            </a:stretch>
          </a:blipFill>
        </p:spPr>
        <p:txBody>
          <a:bodyPr/>
          <a:lstStyle/>
          <a:p>
            <a:endParaRPr lang="en-US"/>
          </a:p>
        </p:txBody>
      </p:sp>
      <p:sp>
        <p:nvSpPr>
          <p:cNvPr id="7" name="Freeform 7"/>
          <p:cNvSpPr/>
          <p:nvPr/>
        </p:nvSpPr>
        <p:spPr>
          <a:xfrm>
            <a:off x="6553238" y="3690820"/>
            <a:ext cx="1645468" cy="1645468"/>
          </a:xfrm>
          <a:custGeom>
            <a:avLst/>
            <a:gdLst/>
            <a:ahLst/>
            <a:cxnLst/>
            <a:rect l="l" t="t" r="r" b="b"/>
            <a:pathLst>
              <a:path w="2056835" h="2056835">
                <a:moveTo>
                  <a:pt x="0" y="0"/>
                </a:moveTo>
                <a:lnTo>
                  <a:pt x="2056835" y="0"/>
                </a:lnTo>
                <a:lnTo>
                  <a:pt x="2056835" y="2056835"/>
                </a:lnTo>
                <a:lnTo>
                  <a:pt x="0" y="205683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8971951" y="4573272"/>
            <a:ext cx="303757" cy="303757"/>
          </a:xfrm>
          <a:custGeom>
            <a:avLst/>
            <a:gdLst/>
            <a:ahLst/>
            <a:cxnLst/>
            <a:rect l="l" t="t" r="r" b="b"/>
            <a:pathLst>
              <a:path w="379696" h="379696">
                <a:moveTo>
                  <a:pt x="0" y="0"/>
                </a:moveTo>
                <a:lnTo>
                  <a:pt x="379696" y="0"/>
                </a:lnTo>
                <a:lnTo>
                  <a:pt x="379696" y="379696"/>
                </a:lnTo>
                <a:lnTo>
                  <a:pt x="0" y="37969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8971951" y="5811755"/>
            <a:ext cx="279703" cy="326184"/>
          </a:xfrm>
          <a:custGeom>
            <a:avLst/>
            <a:gdLst/>
            <a:ahLst/>
            <a:cxnLst/>
            <a:rect l="l" t="t" r="r" b="b"/>
            <a:pathLst>
              <a:path w="349629" h="407730">
                <a:moveTo>
                  <a:pt x="0" y="0"/>
                </a:moveTo>
                <a:lnTo>
                  <a:pt x="349629" y="0"/>
                </a:lnTo>
                <a:lnTo>
                  <a:pt x="349629" y="407730"/>
                </a:lnTo>
                <a:lnTo>
                  <a:pt x="0" y="407730"/>
                </a:lnTo>
                <a:lnTo>
                  <a:pt x="0" y="0"/>
                </a:lnTo>
                <a:close/>
              </a:path>
            </a:pathLst>
          </a:custGeom>
          <a:blipFill>
            <a:blip r:embed="rId16">
              <a:extLst>
                <a:ext uri="{96DAC541-7B7A-43D3-8B79-37D633B846F1}">
                  <asvg:svgBlip xmlns:asvg="http://schemas.microsoft.com/office/drawing/2016/SVG/main" r:embed="rId17"/>
                </a:ext>
              </a:extLst>
            </a:blip>
            <a:stretch>
              <a:fillRect l="-172" r="-172"/>
            </a:stretch>
          </a:blipFill>
        </p:spPr>
        <p:txBody>
          <a:bodyPr/>
          <a:lstStyle/>
          <a:p>
            <a:endParaRPr lang="en-US"/>
          </a:p>
        </p:txBody>
      </p:sp>
      <p:sp>
        <p:nvSpPr>
          <p:cNvPr id="10" name="Freeform 10"/>
          <p:cNvSpPr/>
          <p:nvPr/>
        </p:nvSpPr>
        <p:spPr>
          <a:xfrm>
            <a:off x="8971952" y="5204575"/>
            <a:ext cx="293843" cy="279518"/>
          </a:xfrm>
          <a:custGeom>
            <a:avLst/>
            <a:gdLst/>
            <a:ahLst/>
            <a:cxnLst/>
            <a:rect l="l" t="t" r="r" b="b"/>
            <a:pathLst>
              <a:path w="367304" h="349398">
                <a:moveTo>
                  <a:pt x="0" y="0"/>
                </a:moveTo>
                <a:lnTo>
                  <a:pt x="367304" y="0"/>
                </a:lnTo>
                <a:lnTo>
                  <a:pt x="367304" y="349398"/>
                </a:lnTo>
                <a:lnTo>
                  <a:pt x="0" y="349398"/>
                </a:lnTo>
                <a:lnTo>
                  <a:pt x="0" y="0"/>
                </a:lnTo>
                <a:close/>
              </a:path>
            </a:pathLst>
          </a:custGeom>
          <a:blipFill>
            <a:blip r:embed="rId18">
              <a:extLst>
                <a:ext uri="{96DAC541-7B7A-43D3-8B79-37D633B846F1}">
                  <asvg:svgBlip xmlns:asvg="http://schemas.microsoft.com/office/drawing/2016/SVG/main" r:embed="rId19"/>
                </a:ext>
              </a:extLst>
            </a:blip>
            <a:stretch>
              <a:fillRect l="-133" r="-133"/>
            </a:stretch>
          </a:blipFill>
        </p:spPr>
        <p:txBody>
          <a:bodyPr/>
          <a:lstStyle/>
          <a:p>
            <a:endParaRPr lang="en-US"/>
          </a:p>
        </p:txBody>
      </p:sp>
      <p:sp>
        <p:nvSpPr>
          <p:cNvPr id="11" name="Freeform 11"/>
          <p:cNvSpPr/>
          <p:nvPr/>
        </p:nvSpPr>
        <p:spPr>
          <a:xfrm>
            <a:off x="8986626" y="3983878"/>
            <a:ext cx="244172" cy="244172"/>
          </a:xfrm>
          <a:custGeom>
            <a:avLst/>
            <a:gdLst/>
            <a:ahLst/>
            <a:cxnLst/>
            <a:rect l="l" t="t" r="r" b="b"/>
            <a:pathLst>
              <a:path w="305215" h="305216">
                <a:moveTo>
                  <a:pt x="0" y="0"/>
                </a:moveTo>
                <a:lnTo>
                  <a:pt x="305215" y="0"/>
                </a:lnTo>
                <a:lnTo>
                  <a:pt x="305215" y="305216"/>
                </a:lnTo>
                <a:lnTo>
                  <a:pt x="0" y="30521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2" name="Freeform 12"/>
          <p:cNvSpPr/>
          <p:nvPr/>
        </p:nvSpPr>
        <p:spPr>
          <a:xfrm>
            <a:off x="8967050" y="3980560"/>
            <a:ext cx="283324" cy="270064"/>
          </a:xfrm>
          <a:custGeom>
            <a:avLst/>
            <a:gdLst/>
            <a:ahLst/>
            <a:cxnLst/>
            <a:rect l="l" t="t" r="r" b="b"/>
            <a:pathLst>
              <a:path w="354154" h="337580">
                <a:moveTo>
                  <a:pt x="0" y="0"/>
                </a:moveTo>
                <a:lnTo>
                  <a:pt x="354155" y="0"/>
                </a:lnTo>
                <a:lnTo>
                  <a:pt x="354155" y="337581"/>
                </a:lnTo>
                <a:lnTo>
                  <a:pt x="0" y="33758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13" name="Freeform 13"/>
          <p:cNvSpPr/>
          <p:nvPr/>
        </p:nvSpPr>
        <p:spPr>
          <a:xfrm>
            <a:off x="12156269" y="214705"/>
            <a:ext cx="2238019" cy="2010317"/>
          </a:xfrm>
          <a:custGeom>
            <a:avLst/>
            <a:gdLst/>
            <a:ahLst/>
            <a:cxnLst/>
            <a:rect l="l" t="t" r="r" b="b"/>
            <a:pathLst>
              <a:path w="2797524" h="2512896">
                <a:moveTo>
                  <a:pt x="0" y="0"/>
                </a:moveTo>
                <a:lnTo>
                  <a:pt x="2797523" y="0"/>
                </a:lnTo>
                <a:lnTo>
                  <a:pt x="2797523" y="2512896"/>
                </a:lnTo>
                <a:lnTo>
                  <a:pt x="0" y="2512896"/>
                </a:lnTo>
                <a:lnTo>
                  <a:pt x="0" y="0"/>
                </a:lnTo>
                <a:close/>
              </a:path>
            </a:pathLst>
          </a:custGeom>
          <a:blipFill>
            <a:blip r:embed="rId24"/>
            <a:stretch>
              <a:fillRect/>
            </a:stretch>
          </a:blipFill>
        </p:spPr>
        <p:txBody>
          <a:bodyPr/>
          <a:lstStyle/>
          <a:p>
            <a:endParaRPr lang="en-US"/>
          </a:p>
        </p:txBody>
      </p:sp>
      <p:sp>
        <p:nvSpPr>
          <p:cNvPr id="14" name="Freeform 14"/>
          <p:cNvSpPr/>
          <p:nvPr/>
        </p:nvSpPr>
        <p:spPr>
          <a:xfrm>
            <a:off x="12316646" y="5610554"/>
            <a:ext cx="2119572" cy="2119572"/>
          </a:xfrm>
          <a:custGeom>
            <a:avLst/>
            <a:gdLst/>
            <a:ahLst/>
            <a:cxnLst/>
            <a:rect l="l" t="t" r="r" b="b"/>
            <a:pathLst>
              <a:path w="2649465" h="2649465">
                <a:moveTo>
                  <a:pt x="0" y="0"/>
                </a:moveTo>
                <a:lnTo>
                  <a:pt x="2649466" y="0"/>
                </a:lnTo>
                <a:lnTo>
                  <a:pt x="2649466" y="2649466"/>
                </a:lnTo>
                <a:lnTo>
                  <a:pt x="0" y="2649466"/>
                </a:lnTo>
                <a:lnTo>
                  <a:pt x="0" y="0"/>
                </a:lnTo>
                <a:close/>
              </a:path>
            </a:pathLst>
          </a:custGeom>
          <a:blipFill>
            <a:blip r:embed="rId25"/>
            <a:stretch>
              <a:fillRect/>
            </a:stretch>
          </a:blipFill>
        </p:spPr>
        <p:txBody>
          <a:bodyPr/>
          <a:lstStyle/>
          <a:p>
            <a:endParaRPr lang="en-US"/>
          </a:p>
        </p:txBody>
      </p:sp>
      <p:sp>
        <p:nvSpPr>
          <p:cNvPr id="15" name="TextBox 15"/>
          <p:cNvSpPr txBox="1"/>
          <p:nvPr/>
        </p:nvSpPr>
        <p:spPr>
          <a:xfrm>
            <a:off x="3166438" y="731520"/>
            <a:ext cx="7973321" cy="109337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8750"/>
              </a:lnSpc>
            </a:pPr>
            <a:r>
              <a:rPr lang="en-US" sz="7294" b="1">
                <a:solidFill>
                  <a:srgbClr val="2E2E2E"/>
                </a:solidFill>
                <a:latin typeface="Arimo Bold"/>
                <a:ea typeface="Arimo Bold"/>
                <a:cs typeface="Arimo Bold"/>
                <a:sym typeface="Arimo Bold"/>
              </a:rPr>
              <a:t>Thank You!</a:t>
            </a:r>
          </a:p>
        </p:txBody>
      </p:sp>
      <p:sp>
        <p:nvSpPr>
          <p:cNvPr id="16" name="TextBox 16"/>
          <p:cNvSpPr txBox="1"/>
          <p:nvPr/>
        </p:nvSpPr>
        <p:spPr>
          <a:xfrm>
            <a:off x="2346457" y="3498647"/>
            <a:ext cx="3071401" cy="152714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4128"/>
              </a:lnSpc>
            </a:pPr>
            <a:r>
              <a:rPr lang="en-US" sz="2399" b="1" spc="-49">
                <a:solidFill>
                  <a:srgbClr val="0C527F"/>
                </a:solidFill>
                <a:latin typeface="Arimo Bold"/>
                <a:ea typeface="Arimo Bold"/>
                <a:cs typeface="Arimo Bold"/>
                <a:sym typeface="Arimo Bold"/>
              </a:rPr>
              <a:t>We admonish you </a:t>
            </a:r>
            <a:r>
              <a:rPr lang="en-US" sz="2399" b="1" spc="-49">
                <a:solidFill>
                  <a:srgbClr val="FF1414"/>
                </a:solidFill>
                <a:latin typeface="Arimo Bold"/>
                <a:ea typeface="Arimo Bold"/>
                <a:cs typeface="Arimo Bold"/>
                <a:sym typeface="Arimo Bold"/>
              </a:rPr>
              <a:t>to live for God </a:t>
            </a:r>
            <a:r>
              <a:rPr lang="en-US" sz="2399" b="1" spc="-49">
                <a:solidFill>
                  <a:srgbClr val="0C527F"/>
                </a:solidFill>
                <a:latin typeface="Arimo Bold"/>
                <a:ea typeface="Arimo Bold"/>
                <a:cs typeface="Arimo Bold"/>
                <a:sym typeface="Arimo Bold"/>
              </a:rPr>
              <a:t>and </a:t>
            </a:r>
            <a:r>
              <a:rPr lang="en-US" sz="2399" b="1" spc="-49">
                <a:solidFill>
                  <a:srgbClr val="FF1414"/>
                </a:solidFill>
                <a:latin typeface="Arimo Bold"/>
                <a:ea typeface="Arimo Bold"/>
                <a:cs typeface="Arimo Bold"/>
                <a:sym typeface="Arimo Bold"/>
              </a:rPr>
              <a:t>connect with our community!</a:t>
            </a:r>
          </a:p>
        </p:txBody>
      </p:sp>
      <p:sp>
        <p:nvSpPr>
          <p:cNvPr id="17" name="TextBox 17"/>
          <p:cNvSpPr txBox="1"/>
          <p:nvPr/>
        </p:nvSpPr>
        <p:spPr>
          <a:xfrm>
            <a:off x="9642603" y="4482388"/>
            <a:ext cx="4473643" cy="57118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76"/>
              </a:lnSpc>
            </a:pPr>
            <a:r>
              <a:rPr lang="en-US" sz="1626" dirty="0">
                <a:solidFill>
                  <a:srgbClr val="000000"/>
                </a:solidFill>
                <a:latin typeface="Quicksand"/>
                <a:ea typeface="Quicksand"/>
                <a:cs typeface="Quicksand"/>
                <a:sym typeface="Quicksand"/>
              </a:rPr>
              <a:t>Contact @</a:t>
            </a:r>
            <a:r>
              <a:rPr lang="en-US" sz="1626" dirty="0" err="1">
                <a:solidFill>
                  <a:srgbClr val="000000"/>
                </a:solidFill>
                <a:latin typeface="Quicksand"/>
                <a:ea typeface="Quicksand"/>
                <a:cs typeface="Quicksand"/>
                <a:sym typeface="Quicksand"/>
              </a:rPr>
              <a:t>neliref.org</a:t>
            </a:r>
            <a:r>
              <a:rPr lang="en-US" sz="1626" dirty="0">
                <a:solidFill>
                  <a:srgbClr val="000000"/>
                </a:solidFill>
                <a:latin typeface="Quicksand"/>
                <a:ea typeface="Quicksand"/>
                <a:cs typeface="Quicksand"/>
                <a:sym typeface="Quicksand"/>
              </a:rPr>
              <a:t> newliferesearchfoundation2013@gmail.com</a:t>
            </a:r>
          </a:p>
        </p:txBody>
      </p:sp>
      <p:sp>
        <p:nvSpPr>
          <p:cNvPr id="18" name="TextBox 18"/>
          <p:cNvSpPr txBox="1"/>
          <p:nvPr/>
        </p:nvSpPr>
        <p:spPr>
          <a:xfrm>
            <a:off x="8986626" y="5773654"/>
            <a:ext cx="2735468" cy="27622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276"/>
              </a:lnSpc>
            </a:pPr>
            <a:r>
              <a:rPr lang="en-US" sz="1626">
                <a:solidFill>
                  <a:srgbClr val="000000"/>
                </a:solidFill>
                <a:latin typeface="Quicksand"/>
                <a:ea typeface="Quicksand"/>
                <a:cs typeface="Quicksand"/>
                <a:sym typeface="Quicksand"/>
              </a:rPr>
              <a:t>+1 (678) 975-5615</a:t>
            </a:r>
          </a:p>
        </p:txBody>
      </p:sp>
      <p:sp>
        <p:nvSpPr>
          <p:cNvPr id="19" name="TextBox 19"/>
          <p:cNvSpPr txBox="1"/>
          <p:nvPr/>
        </p:nvSpPr>
        <p:spPr>
          <a:xfrm>
            <a:off x="9108711" y="5166587"/>
            <a:ext cx="2282190" cy="27622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276"/>
              </a:lnSpc>
            </a:pPr>
            <a:r>
              <a:rPr lang="en-US" sz="1626">
                <a:solidFill>
                  <a:srgbClr val="000000"/>
                </a:solidFill>
                <a:latin typeface="Quicksand"/>
                <a:ea typeface="Quicksand"/>
                <a:cs typeface="Quicksand"/>
                <a:sym typeface="Quicksand"/>
              </a:rPr>
              <a:t>www.neliref.org</a:t>
            </a:r>
          </a:p>
        </p:txBody>
      </p:sp>
      <p:sp>
        <p:nvSpPr>
          <p:cNvPr id="20" name="TextBox 20"/>
          <p:cNvSpPr txBox="1"/>
          <p:nvPr/>
        </p:nvSpPr>
        <p:spPr>
          <a:xfrm>
            <a:off x="9288887" y="3935583"/>
            <a:ext cx="4827359" cy="27622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276"/>
              </a:lnSpc>
            </a:pPr>
            <a:r>
              <a:rPr lang="en-US" sz="1626" dirty="0">
                <a:solidFill>
                  <a:srgbClr val="000000"/>
                </a:solidFill>
                <a:latin typeface="Quicksand"/>
                <a:ea typeface="Quicksand"/>
                <a:cs typeface="Quicksand"/>
                <a:sym typeface="Quicksand"/>
              </a:rPr>
              <a:t>New Life Research Foundation (NELIREF) Ltd/</a:t>
            </a:r>
            <a:r>
              <a:rPr lang="en-US" sz="1626" dirty="0" err="1">
                <a:solidFill>
                  <a:srgbClr val="000000"/>
                </a:solidFill>
                <a:latin typeface="Quicksand"/>
                <a:ea typeface="Quicksand"/>
                <a:cs typeface="Quicksand"/>
                <a:sym typeface="Quicksand"/>
              </a:rPr>
              <a:t>Gte</a:t>
            </a:r>
            <a:endParaRPr lang="en-US" sz="1626" dirty="0">
              <a:solidFill>
                <a:srgbClr val="000000"/>
              </a:solidFill>
              <a:latin typeface="Quicksand"/>
              <a:ea typeface="Quicksand"/>
              <a:cs typeface="Quicksand"/>
              <a:sym typeface="Quicksand"/>
            </a:endParaRPr>
          </a:p>
        </p:txBody>
      </p:sp>
      <p:sp>
        <p:nvSpPr>
          <p:cNvPr id="21" name="TextBox 21"/>
          <p:cNvSpPr txBox="1"/>
          <p:nvPr/>
        </p:nvSpPr>
        <p:spPr>
          <a:xfrm>
            <a:off x="8971952" y="2883409"/>
            <a:ext cx="3071401" cy="47557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4128"/>
              </a:lnSpc>
            </a:pPr>
            <a:r>
              <a:rPr lang="en-US" sz="2399" b="1" spc="-49">
                <a:solidFill>
                  <a:srgbClr val="FF1414"/>
                </a:solidFill>
                <a:latin typeface="Arimo Bold"/>
                <a:ea typeface="Arimo Bold"/>
                <a:cs typeface="Arimo Bold"/>
                <a:sym typeface="Arimo Bold"/>
              </a:rPr>
              <a:t>Connect with Us!</a:t>
            </a:r>
          </a:p>
        </p:txBody>
      </p:sp>
      <p:sp>
        <p:nvSpPr>
          <p:cNvPr id="22" name="Freeform 22"/>
          <p:cNvSpPr/>
          <p:nvPr/>
        </p:nvSpPr>
        <p:spPr>
          <a:xfrm rot="2089252">
            <a:off x="-554486" y="6161050"/>
            <a:ext cx="4769870" cy="1842362"/>
          </a:xfrm>
          <a:custGeom>
            <a:avLst/>
            <a:gdLst/>
            <a:ahLst/>
            <a:cxnLst/>
            <a:rect l="l" t="t" r="r" b="b"/>
            <a:pathLst>
              <a:path w="5962338" h="2302953">
                <a:moveTo>
                  <a:pt x="0" y="0"/>
                </a:moveTo>
                <a:lnTo>
                  <a:pt x="5962338" y="0"/>
                </a:lnTo>
                <a:lnTo>
                  <a:pt x="5962338" y="2302953"/>
                </a:lnTo>
                <a:lnTo>
                  <a:pt x="0" y="2302953"/>
                </a:lnTo>
                <a:lnTo>
                  <a:pt x="0" y="0"/>
                </a:lnTo>
                <a:close/>
              </a:path>
            </a:pathLst>
          </a:custGeom>
          <a:blipFill>
            <a:blip r:embed="rId26">
              <a:extLst>
                <a:ext uri="{96DAC541-7B7A-43D3-8B79-37D633B846F1}">
                  <asvg:svgBlip xmlns:asvg="http://schemas.microsoft.com/office/drawing/2016/SVG/main" r:embed="rId27"/>
                </a:ext>
              </a:extLst>
            </a:blip>
            <a:stretch>
              <a:fillRect/>
            </a:stretch>
          </a:blipFill>
          <a:ln cap="sq">
            <a:noFill/>
            <a:prstDash val="solid"/>
            <a:miter/>
          </a:ln>
        </p:spPr>
        <p:txBody>
          <a:bodyPr/>
          <a:lstStyle/>
          <a:p>
            <a:endParaRPr lang="en-US"/>
          </a:p>
        </p:txBody>
      </p:sp>
    </p:spTree>
    <p:extLst>
      <p:ext uri="{BB962C8B-B14F-4D97-AF65-F5344CB8AC3E}">
        <p14:creationId xmlns:p14="http://schemas.microsoft.com/office/powerpoint/2010/main" val="3584610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9073" y="825246"/>
            <a:ext cx="7660005" cy="513715"/>
          </a:xfrm>
          <a:prstGeom prst="rect">
            <a:avLst/>
          </a:prstGeom>
        </p:spPr>
        <p:txBody>
          <a:bodyPr vert="horz" wrap="square" lIns="0" tIns="12700" rIns="0" bIns="0" rtlCol="0">
            <a:spAutoFit/>
          </a:bodyPr>
          <a:lstStyle/>
          <a:p>
            <a:pPr marL="12700">
              <a:lnSpc>
                <a:spcPct val="100000"/>
              </a:lnSpc>
              <a:spcBef>
                <a:spcPts val="100"/>
              </a:spcBef>
            </a:pPr>
            <a:r>
              <a:rPr sz="3200" dirty="0"/>
              <a:t>Understanding</a:t>
            </a:r>
            <a:r>
              <a:rPr sz="3200" spc="-75" dirty="0"/>
              <a:t> </a:t>
            </a:r>
            <a:r>
              <a:rPr sz="3200" dirty="0"/>
              <a:t>Statistics</a:t>
            </a:r>
            <a:r>
              <a:rPr sz="3200" spc="-40" dirty="0"/>
              <a:t> </a:t>
            </a:r>
            <a:r>
              <a:rPr sz="3200" dirty="0"/>
              <a:t>for</a:t>
            </a:r>
            <a:r>
              <a:rPr sz="3200" spc="-60" dirty="0"/>
              <a:t> </a:t>
            </a:r>
            <a:r>
              <a:rPr sz="3200" dirty="0"/>
              <a:t>Machine</a:t>
            </a:r>
            <a:r>
              <a:rPr sz="3200" spc="-55" dirty="0"/>
              <a:t> </a:t>
            </a:r>
            <a:r>
              <a:rPr sz="3200" spc="-10" dirty="0"/>
              <a:t>Learning</a:t>
            </a:r>
            <a:endParaRPr sz="3200"/>
          </a:p>
        </p:txBody>
      </p:sp>
      <p:sp>
        <p:nvSpPr>
          <p:cNvPr id="3" name="object 3"/>
          <p:cNvSpPr txBox="1"/>
          <p:nvPr/>
        </p:nvSpPr>
        <p:spPr>
          <a:xfrm>
            <a:off x="158902" y="1970913"/>
            <a:ext cx="14024610" cy="4015104"/>
          </a:xfrm>
          <a:prstGeom prst="rect">
            <a:avLst/>
          </a:prstGeom>
        </p:spPr>
        <p:txBody>
          <a:bodyPr vert="horz" wrap="square" lIns="0" tIns="43180" rIns="0" bIns="0" rtlCol="0">
            <a:spAutoFit/>
          </a:bodyPr>
          <a:lstStyle/>
          <a:p>
            <a:pPr marL="354330" marR="7692390" indent="-341630" algn="just">
              <a:lnSpc>
                <a:spcPts val="2700"/>
              </a:lnSpc>
              <a:spcBef>
                <a:spcPts val="340"/>
              </a:spcBef>
              <a:buFont typeface="Courier New"/>
              <a:buChar char="o"/>
              <a:tabLst>
                <a:tab pos="355600" algn="l"/>
              </a:tabLst>
            </a:pPr>
            <a:r>
              <a:rPr sz="2400" dirty="0">
                <a:solidFill>
                  <a:srgbClr val="3A3535"/>
                </a:solidFill>
                <a:latin typeface="Times New Roman"/>
                <a:cs typeface="Times New Roman"/>
              </a:rPr>
              <a:t>Statistics</a:t>
            </a:r>
            <a:r>
              <a:rPr sz="2400" spc="340" dirty="0">
                <a:solidFill>
                  <a:srgbClr val="3A3535"/>
                </a:solidFill>
                <a:latin typeface="Times New Roman"/>
                <a:cs typeface="Times New Roman"/>
              </a:rPr>
              <a:t>  </a:t>
            </a:r>
            <a:r>
              <a:rPr sz="2400" dirty="0">
                <a:solidFill>
                  <a:srgbClr val="3A3535"/>
                </a:solidFill>
                <a:latin typeface="Times New Roman"/>
                <a:cs typeface="Times New Roman"/>
              </a:rPr>
              <a:t>is</a:t>
            </a:r>
            <a:r>
              <a:rPr sz="2400" spc="345" dirty="0">
                <a:solidFill>
                  <a:srgbClr val="3A3535"/>
                </a:solidFill>
                <a:latin typeface="Times New Roman"/>
                <a:cs typeface="Times New Roman"/>
              </a:rPr>
              <a:t>  </a:t>
            </a:r>
            <a:r>
              <a:rPr sz="2400" dirty="0">
                <a:solidFill>
                  <a:srgbClr val="3A3535"/>
                </a:solidFill>
                <a:latin typeface="Times New Roman"/>
                <a:cs typeface="Times New Roman"/>
              </a:rPr>
              <a:t>the</a:t>
            </a:r>
            <a:r>
              <a:rPr sz="2400" spc="350" dirty="0">
                <a:solidFill>
                  <a:srgbClr val="3A3535"/>
                </a:solidFill>
                <a:latin typeface="Times New Roman"/>
                <a:cs typeface="Times New Roman"/>
              </a:rPr>
              <a:t>  </a:t>
            </a:r>
            <a:r>
              <a:rPr sz="2400" dirty="0">
                <a:solidFill>
                  <a:srgbClr val="3A3535"/>
                </a:solidFill>
                <a:latin typeface="Times New Roman"/>
                <a:cs typeface="Times New Roman"/>
              </a:rPr>
              <a:t>mathematical</a:t>
            </a:r>
            <a:r>
              <a:rPr sz="2400" spc="355" dirty="0">
                <a:solidFill>
                  <a:srgbClr val="3A3535"/>
                </a:solidFill>
                <a:latin typeface="Times New Roman"/>
                <a:cs typeface="Times New Roman"/>
              </a:rPr>
              <a:t>  </a:t>
            </a:r>
            <a:r>
              <a:rPr sz="2400" dirty="0">
                <a:solidFill>
                  <a:srgbClr val="3A3535"/>
                </a:solidFill>
                <a:latin typeface="Times New Roman"/>
                <a:cs typeface="Times New Roman"/>
              </a:rPr>
              <a:t>discipline</a:t>
            </a:r>
            <a:r>
              <a:rPr sz="2400" spc="350" dirty="0">
                <a:solidFill>
                  <a:srgbClr val="3A3535"/>
                </a:solidFill>
                <a:latin typeface="Times New Roman"/>
                <a:cs typeface="Times New Roman"/>
              </a:rPr>
              <a:t>  </a:t>
            </a:r>
            <a:r>
              <a:rPr sz="2400" spc="-25" dirty="0">
                <a:solidFill>
                  <a:srgbClr val="3A3535"/>
                </a:solidFill>
                <a:latin typeface="Times New Roman"/>
                <a:cs typeface="Times New Roman"/>
              </a:rPr>
              <a:t>of 	</a:t>
            </a:r>
            <a:r>
              <a:rPr sz="2400" dirty="0">
                <a:solidFill>
                  <a:srgbClr val="3A3535"/>
                </a:solidFill>
                <a:latin typeface="Times New Roman"/>
                <a:cs typeface="Times New Roman"/>
              </a:rPr>
              <a:t>collecting,</a:t>
            </a:r>
            <a:r>
              <a:rPr sz="2400" spc="150" dirty="0">
                <a:solidFill>
                  <a:srgbClr val="3A3535"/>
                </a:solidFill>
                <a:latin typeface="Times New Roman"/>
                <a:cs typeface="Times New Roman"/>
              </a:rPr>
              <a:t>  </a:t>
            </a:r>
            <a:r>
              <a:rPr sz="2400" dirty="0">
                <a:solidFill>
                  <a:srgbClr val="3A3535"/>
                </a:solidFill>
                <a:latin typeface="Times New Roman"/>
                <a:cs typeface="Times New Roman"/>
              </a:rPr>
              <a:t>analyzing,</a:t>
            </a:r>
            <a:r>
              <a:rPr sz="2400" spc="160" dirty="0">
                <a:solidFill>
                  <a:srgbClr val="3A3535"/>
                </a:solidFill>
                <a:latin typeface="Times New Roman"/>
                <a:cs typeface="Times New Roman"/>
              </a:rPr>
              <a:t>  </a:t>
            </a:r>
            <a:r>
              <a:rPr sz="2400" dirty="0">
                <a:solidFill>
                  <a:srgbClr val="3A3535"/>
                </a:solidFill>
                <a:latin typeface="Times New Roman"/>
                <a:cs typeface="Times New Roman"/>
              </a:rPr>
              <a:t>interpreting,</a:t>
            </a:r>
            <a:r>
              <a:rPr sz="2400" spc="165" dirty="0">
                <a:solidFill>
                  <a:srgbClr val="3A3535"/>
                </a:solidFill>
                <a:latin typeface="Times New Roman"/>
                <a:cs typeface="Times New Roman"/>
              </a:rPr>
              <a:t>  </a:t>
            </a:r>
            <a:r>
              <a:rPr sz="2400" spc="-10" dirty="0">
                <a:solidFill>
                  <a:srgbClr val="3A3535"/>
                </a:solidFill>
                <a:latin typeface="Times New Roman"/>
                <a:cs typeface="Times New Roman"/>
              </a:rPr>
              <a:t>presenting, 	</a:t>
            </a:r>
            <a:r>
              <a:rPr sz="2400" dirty="0">
                <a:solidFill>
                  <a:srgbClr val="3A3535"/>
                </a:solidFill>
                <a:latin typeface="Times New Roman"/>
                <a:cs typeface="Times New Roman"/>
              </a:rPr>
              <a:t>and</a:t>
            </a:r>
            <a:r>
              <a:rPr sz="2400" spc="-30" dirty="0">
                <a:solidFill>
                  <a:srgbClr val="3A3535"/>
                </a:solidFill>
                <a:latin typeface="Times New Roman"/>
                <a:cs typeface="Times New Roman"/>
              </a:rPr>
              <a:t> </a:t>
            </a:r>
            <a:r>
              <a:rPr sz="2400" dirty="0">
                <a:solidFill>
                  <a:srgbClr val="3A3535"/>
                </a:solidFill>
                <a:latin typeface="Times New Roman"/>
                <a:cs typeface="Times New Roman"/>
              </a:rPr>
              <a:t>organizing</a:t>
            </a:r>
            <a:r>
              <a:rPr sz="2400" spc="-55" dirty="0">
                <a:solidFill>
                  <a:srgbClr val="3A3535"/>
                </a:solidFill>
                <a:latin typeface="Times New Roman"/>
                <a:cs typeface="Times New Roman"/>
              </a:rPr>
              <a:t> </a:t>
            </a:r>
            <a:r>
              <a:rPr sz="2400" spc="-10" dirty="0">
                <a:solidFill>
                  <a:srgbClr val="3A3535"/>
                </a:solidFill>
                <a:latin typeface="Times New Roman"/>
                <a:cs typeface="Times New Roman"/>
              </a:rPr>
              <a:t>data.</a:t>
            </a:r>
            <a:endParaRPr sz="2400" dirty="0">
              <a:latin typeface="Times New Roman"/>
              <a:cs typeface="Times New Roman"/>
            </a:endParaRPr>
          </a:p>
          <a:p>
            <a:pPr marL="354330" marR="7693025" indent="-341630" algn="just">
              <a:lnSpc>
                <a:spcPct val="93800"/>
              </a:lnSpc>
              <a:spcBef>
                <a:spcPts val="2635"/>
              </a:spcBef>
              <a:buFont typeface="Courier New"/>
              <a:buChar char="o"/>
              <a:tabLst>
                <a:tab pos="355600" algn="l"/>
              </a:tabLst>
            </a:pPr>
            <a:r>
              <a:rPr sz="2400" dirty="0">
                <a:solidFill>
                  <a:srgbClr val="3A3535"/>
                </a:solidFill>
                <a:latin typeface="Times New Roman"/>
                <a:cs typeface="Times New Roman"/>
              </a:rPr>
              <a:t>It</a:t>
            </a:r>
            <a:r>
              <a:rPr sz="2400" spc="225" dirty="0">
                <a:solidFill>
                  <a:srgbClr val="3A3535"/>
                </a:solidFill>
                <a:latin typeface="Times New Roman"/>
                <a:cs typeface="Times New Roman"/>
              </a:rPr>
              <a:t> </a:t>
            </a:r>
            <a:r>
              <a:rPr sz="2400" dirty="0">
                <a:solidFill>
                  <a:srgbClr val="3A3535"/>
                </a:solidFill>
                <a:latin typeface="Times New Roman"/>
                <a:cs typeface="Times New Roman"/>
              </a:rPr>
              <a:t>helps</a:t>
            </a:r>
            <a:r>
              <a:rPr sz="2400" spc="229" dirty="0">
                <a:solidFill>
                  <a:srgbClr val="3A3535"/>
                </a:solidFill>
                <a:latin typeface="Times New Roman"/>
                <a:cs typeface="Times New Roman"/>
              </a:rPr>
              <a:t> </a:t>
            </a:r>
            <a:r>
              <a:rPr sz="2400" dirty="0">
                <a:solidFill>
                  <a:srgbClr val="3A3535"/>
                </a:solidFill>
                <a:latin typeface="Times New Roman"/>
                <a:cs typeface="Times New Roman"/>
              </a:rPr>
              <a:t>us</a:t>
            </a:r>
            <a:r>
              <a:rPr sz="2400" spc="210" dirty="0">
                <a:solidFill>
                  <a:srgbClr val="3A3535"/>
                </a:solidFill>
                <a:latin typeface="Times New Roman"/>
                <a:cs typeface="Times New Roman"/>
              </a:rPr>
              <a:t> </a:t>
            </a:r>
            <a:r>
              <a:rPr sz="2400" dirty="0">
                <a:solidFill>
                  <a:srgbClr val="3A3535"/>
                </a:solidFill>
                <a:latin typeface="Times New Roman"/>
                <a:cs typeface="Times New Roman"/>
              </a:rPr>
              <a:t>understand</a:t>
            </a:r>
            <a:r>
              <a:rPr sz="2400" spc="210" dirty="0">
                <a:solidFill>
                  <a:srgbClr val="3A3535"/>
                </a:solidFill>
                <a:latin typeface="Times New Roman"/>
                <a:cs typeface="Times New Roman"/>
              </a:rPr>
              <a:t> </a:t>
            </a:r>
            <a:r>
              <a:rPr sz="2400" dirty="0">
                <a:solidFill>
                  <a:srgbClr val="3A3535"/>
                </a:solidFill>
                <a:latin typeface="Times New Roman"/>
                <a:cs typeface="Times New Roman"/>
              </a:rPr>
              <a:t>uncertainty</a:t>
            </a:r>
            <a:r>
              <a:rPr sz="2400" spc="215" dirty="0">
                <a:solidFill>
                  <a:srgbClr val="3A3535"/>
                </a:solidFill>
                <a:latin typeface="Times New Roman"/>
                <a:cs typeface="Times New Roman"/>
              </a:rPr>
              <a:t> </a:t>
            </a:r>
            <a:r>
              <a:rPr sz="2400" dirty="0">
                <a:solidFill>
                  <a:srgbClr val="3A3535"/>
                </a:solidFill>
                <a:latin typeface="Times New Roman"/>
                <a:cs typeface="Times New Roman"/>
              </a:rPr>
              <a:t>and</a:t>
            </a:r>
            <a:r>
              <a:rPr sz="2400" spc="220" dirty="0">
                <a:solidFill>
                  <a:srgbClr val="3A3535"/>
                </a:solidFill>
                <a:latin typeface="Times New Roman"/>
                <a:cs typeface="Times New Roman"/>
              </a:rPr>
              <a:t> </a:t>
            </a:r>
            <a:r>
              <a:rPr sz="2400" spc="-10" dirty="0">
                <a:solidFill>
                  <a:srgbClr val="3A3535"/>
                </a:solidFill>
                <a:latin typeface="Times New Roman"/>
                <a:cs typeface="Times New Roman"/>
              </a:rPr>
              <a:t>variation 	</a:t>
            </a:r>
            <a:r>
              <a:rPr sz="2400" dirty="0">
                <a:solidFill>
                  <a:srgbClr val="3A3535"/>
                </a:solidFill>
                <a:latin typeface="Times New Roman"/>
                <a:cs typeface="Times New Roman"/>
              </a:rPr>
              <a:t>in</a:t>
            </a:r>
            <a:r>
              <a:rPr sz="2400" spc="175" dirty="0">
                <a:solidFill>
                  <a:srgbClr val="3A3535"/>
                </a:solidFill>
                <a:latin typeface="Times New Roman"/>
                <a:cs typeface="Times New Roman"/>
              </a:rPr>
              <a:t>  </a:t>
            </a:r>
            <a:r>
              <a:rPr sz="2400" dirty="0">
                <a:solidFill>
                  <a:srgbClr val="3A3535"/>
                </a:solidFill>
                <a:latin typeface="Times New Roman"/>
                <a:cs typeface="Times New Roman"/>
              </a:rPr>
              <a:t>various</a:t>
            </a:r>
            <a:r>
              <a:rPr sz="2400" spc="170" dirty="0">
                <a:solidFill>
                  <a:srgbClr val="3A3535"/>
                </a:solidFill>
                <a:latin typeface="Times New Roman"/>
                <a:cs typeface="Times New Roman"/>
              </a:rPr>
              <a:t>  </a:t>
            </a:r>
            <a:r>
              <a:rPr sz="2400" dirty="0">
                <a:solidFill>
                  <a:srgbClr val="3A3535"/>
                </a:solidFill>
                <a:latin typeface="Times New Roman"/>
                <a:cs typeface="Times New Roman"/>
              </a:rPr>
              <a:t>fields</a:t>
            </a:r>
            <a:r>
              <a:rPr sz="2400" spc="175" dirty="0">
                <a:solidFill>
                  <a:srgbClr val="3A3535"/>
                </a:solidFill>
                <a:latin typeface="Times New Roman"/>
                <a:cs typeface="Times New Roman"/>
              </a:rPr>
              <a:t>  </a:t>
            </a:r>
            <a:r>
              <a:rPr sz="2400" dirty="0">
                <a:solidFill>
                  <a:srgbClr val="3A3535"/>
                </a:solidFill>
                <a:latin typeface="Times New Roman"/>
                <a:cs typeface="Times New Roman"/>
              </a:rPr>
              <a:t>through</a:t>
            </a:r>
            <a:r>
              <a:rPr sz="2400" spc="175" dirty="0">
                <a:solidFill>
                  <a:srgbClr val="3A3535"/>
                </a:solidFill>
                <a:latin typeface="Times New Roman"/>
                <a:cs typeface="Times New Roman"/>
              </a:rPr>
              <a:t>  </a:t>
            </a:r>
            <a:r>
              <a:rPr sz="2400" dirty="0">
                <a:solidFill>
                  <a:srgbClr val="3A3535"/>
                </a:solidFill>
                <a:latin typeface="Times New Roman"/>
                <a:cs typeface="Times New Roman"/>
              </a:rPr>
              <a:t>statistical</a:t>
            </a:r>
            <a:r>
              <a:rPr sz="2400" spc="165" dirty="0">
                <a:solidFill>
                  <a:srgbClr val="3A3535"/>
                </a:solidFill>
                <a:latin typeface="Times New Roman"/>
                <a:cs typeface="Times New Roman"/>
              </a:rPr>
              <a:t>  </a:t>
            </a:r>
            <a:r>
              <a:rPr sz="2400" spc="-10" dirty="0">
                <a:solidFill>
                  <a:srgbClr val="3A3535"/>
                </a:solidFill>
                <a:latin typeface="Times New Roman"/>
                <a:cs typeface="Times New Roman"/>
              </a:rPr>
              <a:t>analysis, 	</a:t>
            </a:r>
            <a:r>
              <a:rPr sz="2400" dirty="0">
                <a:solidFill>
                  <a:srgbClr val="3A3535"/>
                </a:solidFill>
                <a:latin typeface="Times New Roman"/>
                <a:cs typeface="Times New Roman"/>
              </a:rPr>
              <a:t>often</a:t>
            </a:r>
            <a:r>
              <a:rPr sz="2400" spc="-10" dirty="0">
                <a:solidFill>
                  <a:srgbClr val="3A3535"/>
                </a:solidFill>
                <a:latin typeface="Times New Roman"/>
                <a:cs typeface="Times New Roman"/>
              </a:rPr>
              <a:t> </a:t>
            </a:r>
            <a:r>
              <a:rPr sz="2400" dirty="0">
                <a:solidFill>
                  <a:srgbClr val="3A3535"/>
                </a:solidFill>
                <a:latin typeface="Times New Roman"/>
                <a:cs typeface="Times New Roman"/>
              </a:rPr>
              <a:t>involving</a:t>
            </a:r>
            <a:r>
              <a:rPr sz="2400" spc="-15" dirty="0">
                <a:solidFill>
                  <a:srgbClr val="3A3535"/>
                </a:solidFill>
                <a:latin typeface="Times New Roman"/>
                <a:cs typeface="Times New Roman"/>
              </a:rPr>
              <a:t> </a:t>
            </a:r>
            <a:r>
              <a:rPr sz="2400" spc="-10" dirty="0">
                <a:solidFill>
                  <a:srgbClr val="3A3535"/>
                </a:solidFill>
                <a:latin typeface="Times New Roman"/>
                <a:cs typeface="Times New Roman"/>
              </a:rPr>
              <a:t>probability.</a:t>
            </a:r>
            <a:endParaRPr sz="2400" dirty="0">
              <a:latin typeface="Times New Roman"/>
              <a:cs typeface="Times New Roman"/>
            </a:endParaRPr>
          </a:p>
          <a:p>
            <a:pPr>
              <a:lnSpc>
                <a:spcPct val="100000"/>
              </a:lnSpc>
              <a:buClr>
                <a:srgbClr val="3A3535"/>
              </a:buClr>
              <a:buFont typeface="Courier New"/>
              <a:buChar char="o"/>
            </a:pPr>
            <a:endParaRPr sz="2400" dirty="0">
              <a:latin typeface="Times New Roman"/>
              <a:cs typeface="Times New Roman"/>
            </a:endParaRPr>
          </a:p>
          <a:p>
            <a:pPr>
              <a:lnSpc>
                <a:spcPct val="100000"/>
              </a:lnSpc>
              <a:spcBef>
                <a:spcPts val="1475"/>
              </a:spcBef>
              <a:buClr>
                <a:srgbClr val="3A3535"/>
              </a:buClr>
              <a:buFont typeface="Courier New"/>
              <a:buChar char="o"/>
            </a:pPr>
            <a:endParaRPr sz="2400" dirty="0">
              <a:latin typeface="Times New Roman"/>
              <a:cs typeface="Times New Roman"/>
            </a:endParaRPr>
          </a:p>
          <a:p>
            <a:pPr marL="643890" marR="5080" lvl="1" indent="-341630">
              <a:lnSpc>
                <a:spcPts val="2700"/>
              </a:lnSpc>
              <a:buFont typeface="Courier New"/>
              <a:buChar char="o"/>
              <a:tabLst>
                <a:tab pos="645160" algn="l"/>
              </a:tabLst>
            </a:pPr>
            <a:r>
              <a:rPr sz="2400" dirty="0">
                <a:solidFill>
                  <a:srgbClr val="3A3535"/>
                </a:solidFill>
                <a:latin typeface="Times New Roman"/>
                <a:cs typeface="Times New Roman"/>
              </a:rPr>
              <a:t>For</a:t>
            </a:r>
            <a:r>
              <a:rPr sz="2400" spc="30" dirty="0">
                <a:solidFill>
                  <a:srgbClr val="3A3535"/>
                </a:solidFill>
                <a:latin typeface="Times New Roman"/>
                <a:cs typeface="Times New Roman"/>
              </a:rPr>
              <a:t> </a:t>
            </a:r>
            <a:r>
              <a:rPr sz="2400" dirty="0">
                <a:solidFill>
                  <a:srgbClr val="3A3535"/>
                </a:solidFill>
                <a:latin typeface="Times New Roman"/>
                <a:cs typeface="Times New Roman"/>
              </a:rPr>
              <a:t>instance,</a:t>
            </a:r>
            <a:r>
              <a:rPr sz="2400" spc="30" dirty="0">
                <a:solidFill>
                  <a:srgbClr val="3A3535"/>
                </a:solidFill>
                <a:latin typeface="Times New Roman"/>
                <a:cs typeface="Times New Roman"/>
              </a:rPr>
              <a:t> </a:t>
            </a:r>
            <a:r>
              <a:rPr sz="2400" dirty="0">
                <a:solidFill>
                  <a:srgbClr val="3A3535"/>
                </a:solidFill>
                <a:latin typeface="Times New Roman"/>
                <a:cs typeface="Times New Roman"/>
              </a:rPr>
              <a:t>calculating</a:t>
            </a:r>
            <a:r>
              <a:rPr sz="2400" spc="10" dirty="0">
                <a:solidFill>
                  <a:srgbClr val="3A3535"/>
                </a:solidFill>
                <a:latin typeface="Times New Roman"/>
                <a:cs typeface="Times New Roman"/>
              </a:rPr>
              <a:t> </a:t>
            </a:r>
            <a:r>
              <a:rPr sz="2400" dirty="0">
                <a:solidFill>
                  <a:srgbClr val="3A3535"/>
                </a:solidFill>
                <a:latin typeface="Times New Roman"/>
                <a:cs typeface="Times New Roman"/>
              </a:rPr>
              <a:t>the</a:t>
            </a:r>
            <a:r>
              <a:rPr sz="2400" spc="25" dirty="0">
                <a:solidFill>
                  <a:srgbClr val="3A3535"/>
                </a:solidFill>
                <a:latin typeface="Times New Roman"/>
                <a:cs typeface="Times New Roman"/>
              </a:rPr>
              <a:t> </a:t>
            </a:r>
            <a:r>
              <a:rPr sz="2400" dirty="0">
                <a:solidFill>
                  <a:srgbClr val="3A3535"/>
                </a:solidFill>
                <a:latin typeface="Times New Roman"/>
                <a:cs typeface="Times New Roman"/>
              </a:rPr>
              <a:t>average</a:t>
            </a:r>
            <a:r>
              <a:rPr sz="2400" spc="20" dirty="0">
                <a:solidFill>
                  <a:srgbClr val="3A3535"/>
                </a:solidFill>
                <a:latin typeface="Times New Roman"/>
                <a:cs typeface="Times New Roman"/>
              </a:rPr>
              <a:t> </a:t>
            </a:r>
            <a:r>
              <a:rPr sz="2400" dirty="0">
                <a:solidFill>
                  <a:srgbClr val="3A3535"/>
                </a:solidFill>
                <a:latin typeface="Times New Roman"/>
                <a:cs typeface="Times New Roman"/>
              </a:rPr>
              <a:t>marks</a:t>
            </a:r>
            <a:r>
              <a:rPr sz="2400" spc="30" dirty="0">
                <a:solidFill>
                  <a:srgbClr val="3A3535"/>
                </a:solidFill>
                <a:latin typeface="Times New Roman"/>
                <a:cs typeface="Times New Roman"/>
              </a:rPr>
              <a:t> </a:t>
            </a:r>
            <a:r>
              <a:rPr sz="2400" dirty="0">
                <a:solidFill>
                  <a:srgbClr val="3A3535"/>
                </a:solidFill>
                <a:latin typeface="Times New Roman"/>
                <a:cs typeface="Times New Roman"/>
              </a:rPr>
              <a:t>of</a:t>
            </a:r>
            <a:r>
              <a:rPr sz="2400" spc="25" dirty="0">
                <a:solidFill>
                  <a:srgbClr val="3A3535"/>
                </a:solidFill>
                <a:latin typeface="Times New Roman"/>
                <a:cs typeface="Times New Roman"/>
              </a:rPr>
              <a:t> </a:t>
            </a:r>
            <a:r>
              <a:rPr sz="2400" dirty="0">
                <a:solidFill>
                  <a:srgbClr val="3A3535"/>
                </a:solidFill>
                <a:latin typeface="Times New Roman"/>
                <a:cs typeface="Times New Roman"/>
              </a:rPr>
              <a:t>students</a:t>
            </a:r>
            <a:r>
              <a:rPr sz="2400" spc="25" dirty="0">
                <a:solidFill>
                  <a:srgbClr val="3A3535"/>
                </a:solidFill>
                <a:latin typeface="Times New Roman"/>
                <a:cs typeface="Times New Roman"/>
              </a:rPr>
              <a:t> </a:t>
            </a:r>
            <a:r>
              <a:rPr sz="2400" dirty="0">
                <a:solidFill>
                  <a:srgbClr val="3A3535"/>
                </a:solidFill>
                <a:latin typeface="Times New Roman"/>
                <a:cs typeface="Times New Roman"/>
              </a:rPr>
              <a:t>in</a:t>
            </a:r>
            <a:r>
              <a:rPr sz="2400" spc="35" dirty="0">
                <a:solidFill>
                  <a:srgbClr val="3A3535"/>
                </a:solidFill>
                <a:latin typeface="Times New Roman"/>
                <a:cs typeface="Times New Roman"/>
              </a:rPr>
              <a:t> </a:t>
            </a:r>
            <a:r>
              <a:rPr sz="2400" dirty="0">
                <a:solidFill>
                  <a:srgbClr val="3A3535"/>
                </a:solidFill>
                <a:latin typeface="Times New Roman"/>
                <a:cs typeface="Times New Roman"/>
              </a:rPr>
              <a:t>a</a:t>
            </a:r>
            <a:r>
              <a:rPr sz="2400" spc="20" dirty="0">
                <a:solidFill>
                  <a:srgbClr val="3A3535"/>
                </a:solidFill>
                <a:latin typeface="Times New Roman"/>
                <a:cs typeface="Times New Roman"/>
              </a:rPr>
              <a:t> </a:t>
            </a:r>
            <a:r>
              <a:rPr sz="2400" dirty="0">
                <a:solidFill>
                  <a:srgbClr val="3A3535"/>
                </a:solidFill>
                <a:latin typeface="Times New Roman"/>
                <a:cs typeface="Times New Roman"/>
              </a:rPr>
              <a:t>class</a:t>
            </a:r>
            <a:r>
              <a:rPr sz="2400" spc="30" dirty="0">
                <a:solidFill>
                  <a:srgbClr val="3A3535"/>
                </a:solidFill>
                <a:latin typeface="Times New Roman"/>
                <a:cs typeface="Times New Roman"/>
              </a:rPr>
              <a:t> </a:t>
            </a:r>
            <a:r>
              <a:rPr sz="2400" dirty="0">
                <a:solidFill>
                  <a:srgbClr val="3A3535"/>
                </a:solidFill>
                <a:latin typeface="Times New Roman"/>
                <a:cs typeface="Times New Roman"/>
              </a:rPr>
              <a:t>or</a:t>
            </a:r>
            <a:r>
              <a:rPr sz="2400" spc="35" dirty="0">
                <a:solidFill>
                  <a:srgbClr val="3A3535"/>
                </a:solidFill>
                <a:latin typeface="Times New Roman"/>
                <a:cs typeface="Times New Roman"/>
              </a:rPr>
              <a:t> </a:t>
            </a:r>
            <a:r>
              <a:rPr sz="2400" dirty="0">
                <a:solidFill>
                  <a:srgbClr val="3A3535"/>
                </a:solidFill>
                <a:latin typeface="Times New Roman"/>
                <a:cs typeface="Times New Roman"/>
              </a:rPr>
              <a:t>surveying</a:t>
            </a:r>
            <a:r>
              <a:rPr sz="2400" spc="25" dirty="0">
                <a:solidFill>
                  <a:srgbClr val="3A3535"/>
                </a:solidFill>
                <a:latin typeface="Times New Roman"/>
                <a:cs typeface="Times New Roman"/>
              </a:rPr>
              <a:t> </a:t>
            </a:r>
            <a:r>
              <a:rPr sz="2400" dirty="0">
                <a:solidFill>
                  <a:srgbClr val="3A3535"/>
                </a:solidFill>
                <a:latin typeface="Times New Roman"/>
                <a:cs typeface="Times New Roman"/>
              </a:rPr>
              <a:t>a</a:t>
            </a:r>
            <a:r>
              <a:rPr sz="2400" spc="35" dirty="0">
                <a:solidFill>
                  <a:srgbClr val="3A3535"/>
                </a:solidFill>
                <a:latin typeface="Times New Roman"/>
                <a:cs typeface="Times New Roman"/>
              </a:rPr>
              <a:t> </a:t>
            </a:r>
            <a:r>
              <a:rPr sz="2400" dirty="0">
                <a:solidFill>
                  <a:srgbClr val="3A3535"/>
                </a:solidFill>
                <a:latin typeface="Times New Roman"/>
                <a:cs typeface="Times New Roman"/>
              </a:rPr>
              <a:t>sample</a:t>
            </a:r>
            <a:r>
              <a:rPr sz="2400" spc="40" dirty="0">
                <a:solidFill>
                  <a:srgbClr val="3A3535"/>
                </a:solidFill>
                <a:latin typeface="Times New Roman"/>
                <a:cs typeface="Times New Roman"/>
              </a:rPr>
              <a:t> </a:t>
            </a:r>
            <a:r>
              <a:rPr sz="2400" dirty="0">
                <a:solidFill>
                  <a:srgbClr val="3A3535"/>
                </a:solidFill>
                <a:latin typeface="Times New Roman"/>
                <a:cs typeface="Times New Roman"/>
              </a:rPr>
              <a:t>of</a:t>
            </a:r>
            <a:r>
              <a:rPr sz="2400" spc="25" dirty="0">
                <a:solidFill>
                  <a:srgbClr val="3A3535"/>
                </a:solidFill>
                <a:latin typeface="Times New Roman"/>
                <a:cs typeface="Times New Roman"/>
              </a:rPr>
              <a:t> </a:t>
            </a:r>
            <a:r>
              <a:rPr sz="2400" dirty="0">
                <a:solidFill>
                  <a:srgbClr val="3A3535"/>
                </a:solidFill>
                <a:latin typeface="Times New Roman"/>
                <a:cs typeface="Times New Roman"/>
              </a:rPr>
              <a:t>a</a:t>
            </a:r>
            <a:r>
              <a:rPr sz="2400" spc="20" dirty="0">
                <a:solidFill>
                  <a:srgbClr val="3A3535"/>
                </a:solidFill>
                <a:latin typeface="Times New Roman"/>
                <a:cs typeface="Times New Roman"/>
              </a:rPr>
              <a:t> </a:t>
            </a:r>
            <a:r>
              <a:rPr sz="2400" dirty="0">
                <a:solidFill>
                  <a:srgbClr val="3A3535"/>
                </a:solidFill>
                <a:latin typeface="Times New Roman"/>
                <a:cs typeface="Times New Roman"/>
              </a:rPr>
              <a:t>city's</a:t>
            </a:r>
            <a:r>
              <a:rPr sz="2400" spc="30" dirty="0">
                <a:solidFill>
                  <a:srgbClr val="3A3535"/>
                </a:solidFill>
                <a:latin typeface="Times New Roman"/>
                <a:cs typeface="Times New Roman"/>
              </a:rPr>
              <a:t> </a:t>
            </a:r>
            <a:r>
              <a:rPr sz="2400" spc="-10" dirty="0">
                <a:solidFill>
                  <a:srgbClr val="3A3535"/>
                </a:solidFill>
                <a:latin typeface="Times New Roman"/>
                <a:cs typeface="Times New Roman"/>
              </a:rPr>
              <a:t>population 	</a:t>
            </a:r>
            <a:r>
              <a:rPr sz="2400" dirty="0">
                <a:solidFill>
                  <a:srgbClr val="3A3535"/>
                </a:solidFill>
                <a:latin typeface="Times New Roman"/>
                <a:cs typeface="Times New Roman"/>
              </a:rPr>
              <a:t>to</a:t>
            </a:r>
            <a:r>
              <a:rPr sz="2400" spc="-35" dirty="0">
                <a:solidFill>
                  <a:srgbClr val="3A3535"/>
                </a:solidFill>
                <a:latin typeface="Times New Roman"/>
                <a:cs typeface="Times New Roman"/>
              </a:rPr>
              <a:t> </a:t>
            </a:r>
            <a:r>
              <a:rPr sz="2400" dirty="0">
                <a:solidFill>
                  <a:srgbClr val="3A3535"/>
                </a:solidFill>
                <a:latin typeface="Times New Roman"/>
                <a:cs typeface="Times New Roman"/>
              </a:rPr>
              <a:t>estimate</a:t>
            </a:r>
            <a:r>
              <a:rPr sz="2400" spc="-45" dirty="0">
                <a:solidFill>
                  <a:srgbClr val="3A3535"/>
                </a:solidFill>
                <a:latin typeface="Times New Roman"/>
                <a:cs typeface="Times New Roman"/>
              </a:rPr>
              <a:t> </a:t>
            </a:r>
            <a:r>
              <a:rPr sz="2400" dirty="0">
                <a:solidFill>
                  <a:srgbClr val="3A3535"/>
                </a:solidFill>
                <a:latin typeface="Times New Roman"/>
                <a:cs typeface="Times New Roman"/>
              </a:rPr>
              <a:t>employment</a:t>
            </a:r>
            <a:r>
              <a:rPr sz="2400" spc="-15" dirty="0">
                <a:solidFill>
                  <a:srgbClr val="3A3535"/>
                </a:solidFill>
                <a:latin typeface="Times New Roman"/>
                <a:cs typeface="Times New Roman"/>
              </a:rPr>
              <a:t> </a:t>
            </a:r>
            <a:r>
              <a:rPr sz="2400" dirty="0">
                <a:solidFill>
                  <a:srgbClr val="3A3535"/>
                </a:solidFill>
                <a:latin typeface="Times New Roman"/>
                <a:cs typeface="Times New Roman"/>
              </a:rPr>
              <a:t>rates</a:t>
            </a:r>
            <a:r>
              <a:rPr sz="2400" spc="-35" dirty="0">
                <a:solidFill>
                  <a:srgbClr val="3A3535"/>
                </a:solidFill>
                <a:latin typeface="Times New Roman"/>
                <a:cs typeface="Times New Roman"/>
              </a:rPr>
              <a:t> </a:t>
            </a:r>
            <a:r>
              <a:rPr sz="2400" dirty="0">
                <a:solidFill>
                  <a:srgbClr val="3A3535"/>
                </a:solidFill>
                <a:latin typeface="Times New Roman"/>
                <a:cs typeface="Times New Roman"/>
              </a:rPr>
              <a:t>are</a:t>
            </a:r>
            <a:r>
              <a:rPr sz="2400" spc="-25" dirty="0">
                <a:solidFill>
                  <a:srgbClr val="3A3535"/>
                </a:solidFill>
                <a:latin typeface="Times New Roman"/>
                <a:cs typeface="Times New Roman"/>
              </a:rPr>
              <a:t> </a:t>
            </a:r>
            <a:r>
              <a:rPr sz="2400" dirty="0">
                <a:solidFill>
                  <a:srgbClr val="3A3535"/>
                </a:solidFill>
                <a:latin typeface="Times New Roman"/>
                <a:cs typeface="Times New Roman"/>
              </a:rPr>
              <a:t>real-life</a:t>
            </a:r>
            <a:r>
              <a:rPr sz="2400" spc="-50" dirty="0">
                <a:solidFill>
                  <a:srgbClr val="3A3535"/>
                </a:solidFill>
                <a:latin typeface="Times New Roman"/>
                <a:cs typeface="Times New Roman"/>
              </a:rPr>
              <a:t> </a:t>
            </a:r>
            <a:r>
              <a:rPr sz="2400" dirty="0">
                <a:solidFill>
                  <a:srgbClr val="3A3535"/>
                </a:solidFill>
                <a:latin typeface="Times New Roman"/>
                <a:cs typeface="Times New Roman"/>
              </a:rPr>
              <a:t>applications</a:t>
            </a:r>
            <a:r>
              <a:rPr sz="2400" spc="-55" dirty="0">
                <a:solidFill>
                  <a:srgbClr val="3A3535"/>
                </a:solidFill>
                <a:latin typeface="Times New Roman"/>
                <a:cs typeface="Times New Roman"/>
              </a:rPr>
              <a:t> </a:t>
            </a:r>
            <a:r>
              <a:rPr sz="2400" dirty="0">
                <a:solidFill>
                  <a:srgbClr val="3A3535"/>
                </a:solidFill>
                <a:latin typeface="Times New Roman"/>
                <a:cs typeface="Times New Roman"/>
              </a:rPr>
              <a:t>of</a:t>
            </a:r>
            <a:r>
              <a:rPr sz="2400" spc="-20" dirty="0">
                <a:solidFill>
                  <a:srgbClr val="3A3535"/>
                </a:solidFill>
                <a:latin typeface="Times New Roman"/>
                <a:cs typeface="Times New Roman"/>
              </a:rPr>
              <a:t> </a:t>
            </a:r>
            <a:r>
              <a:rPr sz="2400" spc="-10" dirty="0">
                <a:solidFill>
                  <a:srgbClr val="3A3535"/>
                </a:solidFill>
                <a:latin typeface="Times New Roman"/>
                <a:cs typeface="Times New Roman"/>
              </a:rPr>
              <a:t>statistics.</a:t>
            </a:r>
            <a:endParaRPr sz="2400" dirty="0">
              <a:latin typeface="Times New Roman"/>
              <a:cs typeface="Times New Roman"/>
            </a:endParaRPr>
          </a:p>
        </p:txBody>
      </p:sp>
      <p:pic>
        <p:nvPicPr>
          <p:cNvPr id="4" name="object 4"/>
          <p:cNvPicPr/>
          <p:nvPr/>
        </p:nvPicPr>
        <p:blipFill>
          <a:blip r:embed="rId2" cstate="print"/>
          <a:stretch>
            <a:fillRect/>
          </a:stretch>
        </p:blipFill>
        <p:spPr>
          <a:xfrm>
            <a:off x="7685449" y="2092911"/>
            <a:ext cx="5412677" cy="2517188"/>
          </a:xfrm>
          <a:prstGeom prst="rect">
            <a:avLst/>
          </a:prstGeom>
        </p:spPr>
      </p:pic>
      <p:sp>
        <p:nvSpPr>
          <p:cNvPr id="5" name="object 5"/>
          <p:cNvSpPr txBox="1"/>
          <p:nvPr/>
        </p:nvSpPr>
        <p:spPr>
          <a:xfrm>
            <a:off x="13536548" y="7859903"/>
            <a:ext cx="257810" cy="277495"/>
          </a:xfrm>
          <a:prstGeom prst="rect">
            <a:avLst/>
          </a:prstGeom>
        </p:spPr>
        <p:txBody>
          <a:bodyPr vert="horz" wrap="square" lIns="0" tIns="0" rIns="0" bIns="0" rtlCol="0">
            <a:spAutoFit/>
          </a:bodyPr>
          <a:lstStyle/>
          <a:p>
            <a:pPr marL="12700">
              <a:lnSpc>
                <a:spcPts val="1810"/>
              </a:lnSpc>
            </a:pPr>
            <a:fld id="{81D60167-4931-47E6-BA6A-407CBD079E47}" type="slidenum">
              <a:rPr sz="1800" spc="-25" dirty="0">
                <a:latin typeface="Calibri"/>
                <a:cs typeface="Calibri"/>
                <a:hlinkClick r:id="rId3"/>
              </a:rPr>
              <a:t>2</a:t>
            </a:fld>
            <a:endParaRPr sz="180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97180">
              <a:lnSpc>
                <a:spcPct val="100000"/>
              </a:lnSpc>
              <a:spcBef>
                <a:spcPts val="100"/>
              </a:spcBef>
            </a:pPr>
            <a:r>
              <a:rPr sz="3600" spc="-30" dirty="0"/>
              <a:t>Types</a:t>
            </a:r>
            <a:r>
              <a:rPr sz="3600" spc="-114" dirty="0"/>
              <a:t> </a:t>
            </a:r>
            <a:r>
              <a:rPr sz="3600" dirty="0"/>
              <a:t>of</a:t>
            </a:r>
            <a:r>
              <a:rPr sz="3600" spc="-110" dirty="0"/>
              <a:t> </a:t>
            </a:r>
            <a:r>
              <a:rPr sz="3600" spc="-20" dirty="0"/>
              <a:t>Data</a:t>
            </a:r>
            <a:endParaRPr sz="3600"/>
          </a:p>
        </p:txBody>
      </p:sp>
      <p:sp>
        <p:nvSpPr>
          <p:cNvPr id="3" name="object 3"/>
          <p:cNvSpPr txBox="1"/>
          <p:nvPr/>
        </p:nvSpPr>
        <p:spPr>
          <a:xfrm>
            <a:off x="238455" y="1134942"/>
            <a:ext cx="13461365" cy="711200"/>
          </a:xfrm>
          <a:prstGeom prst="rect">
            <a:avLst/>
          </a:prstGeom>
        </p:spPr>
        <p:txBody>
          <a:bodyPr vert="horz" wrap="square" lIns="0" tIns="50165" rIns="0" bIns="0" rtlCol="0">
            <a:spAutoFit/>
          </a:bodyPr>
          <a:lstStyle/>
          <a:p>
            <a:pPr marL="12700">
              <a:lnSpc>
                <a:spcPct val="100000"/>
              </a:lnSpc>
              <a:spcBef>
                <a:spcPts val="395"/>
              </a:spcBef>
            </a:pPr>
            <a:r>
              <a:rPr sz="2000" dirty="0">
                <a:solidFill>
                  <a:srgbClr val="3A3535"/>
                </a:solidFill>
                <a:latin typeface="Times New Roman"/>
                <a:cs typeface="Times New Roman"/>
              </a:rPr>
              <a:t>Data,</a:t>
            </a:r>
            <a:r>
              <a:rPr sz="2000" spc="-20" dirty="0">
                <a:solidFill>
                  <a:srgbClr val="3A3535"/>
                </a:solidFill>
                <a:latin typeface="Times New Roman"/>
                <a:cs typeface="Times New Roman"/>
              </a:rPr>
              <a:t> </a:t>
            </a:r>
            <a:r>
              <a:rPr sz="2000" dirty="0">
                <a:solidFill>
                  <a:srgbClr val="3A3535"/>
                </a:solidFill>
                <a:latin typeface="Times New Roman"/>
                <a:cs typeface="Times New Roman"/>
              </a:rPr>
              <a:t>a</a:t>
            </a:r>
            <a:r>
              <a:rPr sz="2000" spc="-5" dirty="0">
                <a:solidFill>
                  <a:srgbClr val="3A3535"/>
                </a:solidFill>
                <a:latin typeface="Times New Roman"/>
                <a:cs typeface="Times New Roman"/>
              </a:rPr>
              <a:t> </a:t>
            </a:r>
            <a:r>
              <a:rPr sz="2000" dirty="0">
                <a:solidFill>
                  <a:srgbClr val="3A3535"/>
                </a:solidFill>
                <a:latin typeface="Times New Roman"/>
                <a:cs typeface="Times New Roman"/>
              </a:rPr>
              <a:t>collection</a:t>
            </a:r>
            <a:r>
              <a:rPr sz="2000" spc="-50" dirty="0">
                <a:solidFill>
                  <a:srgbClr val="3A3535"/>
                </a:solidFill>
                <a:latin typeface="Times New Roman"/>
                <a:cs typeface="Times New Roman"/>
              </a:rPr>
              <a:t> </a:t>
            </a:r>
            <a:r>
              <a:rPr sz="2000" dirty="0">
                <a:solidFill>
                  <a:srgbClr val="3A3535"/>
                </a:solidFill>
                <a:latin typeface="Times New Roman"/>
                <a:cs typeface="Times New Roman"/>
              </a:rPr>
              <a:t>of</a:t>
            </a:r>
            <a:r>
              <a:rPr sz="2000" spc="-5" dirty="0">
                <a:solidFill>
                  <a:srgbClr val="3A3535"/>
                </a:solidFill>
                <a:latin typeface="Times New Roman"/>
                <a:cs typeface="Times New Roman"/>
              </a:rPr>
              <a:t> </a:t>
            </a:r>
            <a:r>
              <a:rPr sz="2000" dirty="0">
                <a:solidFill>
                  <a:srgbClr val="3A3535"/>
                </a:solidFill>
                <a:latin typeface="Times New Roman"/>
                <a:cs typeface="Times New Roman"/>
              </a:rPr>
              <a:t>facts</a:t>
            </a:r>
            <a:r>
              <a:rPr sz="2000" spc="-35" dirty="0">
                <a:solidFill>
                  <a:srgbClr val="3A3535"/>
                </a:solidFill>
                <a:latin typeface="Times New Roman"/>
                <a:cs typeface="Times New Roman"/>
              </a:rPr>
              <a:t> </a:t>
            </a:r>
            <a:r>
              <a:rPr sz="2000" dirty="0">
                <a:solidFill>
                  <a:srgbClr val="3A3535"/>
                </a:solidFill>
                <a:latin typeface="Times New Roman"/>
                <a:cs typeface="Times New Roman"/>
              </a:rPr>
              <a:t>like</a:t>
            </a:r>
            <a:r>
              <a:rPr sz="2000" spc="-20" dirty="0">
                <a:solidFill>
                  <a:srgbClr val="3A3535"/>
                </a:solidFill>
                <a:latin typeface="Times New Roman"/>
                <a:cs typeface="Times New Roman"/>
              </a:rPr>
              <a:t> </a:t>
            </a:r>
            <a:r>
              <a:rPr sz="2000" dirty="0">
                <a:solidFill>
                  <a:srgbClr val="3A3535"/>
                </a:solidFill>
                <a:latin typeface="Times New Roman"/>
                <a:cs typeface="Times New Roman"/>
              </a:rPr>
              <a:t>numbers,</a:t>
            </a:r>
            <a:r>
              <a:rPr sz="2000" spc="-30" dirty="0">
                <a:solidFill>
                  <a:srgbClr val="3A3535"/>
                </a:solidFill>
                <a:latin typeface="Times New Roman"/>
                <a:cs typeface="Times New Roman"/>
              </a:rPr>
              <a:t> </a:t>
            </a:r>
            <a:r>
              <a:rPr sz="2000" dirty="0">
                <a:solidFill>
                  <a:srgbClr val="3A3535"/>
                </a:solidFill>
                <a:latin typeface="Times New Roman"/>
                <a:cs typeface="Times New Roman"/>
              </a:rPr>
              <a:t>words,</a:t>
            </a:r>
            <a:r>
              <a:rPr sz="2000" spc="-50" dirty="0">
                <a:solidFill>
                  <a:srgbClr val="3A3535"/>
                </a:solidFill>
                <a:latin typeface="Times New Roman"/>
                <a:cs typeface="Times New Roman"/>
              </a:rPr>
              <a:t> </a:t>
            </a:r>
            <a:r>
              <a:rPr sz="2000" dirty="0">
                <a:solidFill>
                  <a:srgbClr val="3A3535"/>
                </a:solidFill>
                <a:latin typeface="Times New Roman"/>
                <a:cs typeface="Times New Roman"/>
              </a:rPr>
              <a:t>or</a:t>
            </a:r>
            <a:r>
              <a:rPr sz="2000" spc="-10" dirty="0">
                <a:solidFill>
                  <a:srgbClr val="3A3535"/>
                </a:solidFill>
                <a:latin typeface="Times New Roman"/>
                <a:cs typeface="Times New Roman"/>
              </a:rPr>
              <a:t> </a:t>
            </a:r>
            <a:r>
              <a:rPr sz="2000" dirty="0">
                <a:solidFill>
                  <a:srgbClr val="3A3535"/>
                </a:solidFill>
                <a:latin typeface="Times New Roman"/>
                <a:cs typeface="Times New Roman"/>
              </a:rPr>
              <a:t>observations,</a:t>
            </a:r>
            <a:r>
              <a:rPr sz="2000" spc="-45" dirty="0">
                <a:solidFill>
                  <a:srgbClr val="3A3535"/>
                </a:solidFill>
                <a:latin typeface="Times New Roman"/>
                <a:cs typeface="Times New Roman"/>
              </a:rPr>
              <a:t> </a:t>
            </a:r>
            <a:r>
              <a:rPr sz="2000" dirty="0">
                <a:solidFill>
                  <a:srgbClr val="3A3535"/>
                </a:solidFill>
                <a:latin typeface="Times New Roman"/>
                <a:cs typeface="Times New Roman"/>
              </a:rPr>
              <a:t>is</a:t>
            </a:r>
            <a:r>
              <a:rPr sz="2000" spc="-25" dirty="0">
                <a:solidFill>
                  <a:srgbClr val="3A3535"/>
                </a:solidFill>
                <a:latin typeface="Times New Roman"/>
                <a:cs typeface="Times New Roman"/>
              </a:rPr>
              <a:t> </a:t>
            </a:r>
            <a:r>
              <a:rPr sz="2000" dirty="0">
                <a:solidFill>
                  <a:srgbClr val="3A3535"/>
                </a:solidFill>
                <a:latin typeface="Times New Roman"/>
                <a:cs typeface="Times New Roman"/>
              </a:rPr>
              <a:t>categorized</a:t>
            </a:r>
            <a:r>
              <a:rPr sz="2000" spc="-50" dirty="0">
                <a:solidFill>
                  <a:srgbClr val="3A3535"/>
                </a:solidFill>
                <a:latin typeface="Times New Roman"/>
                <a:cs typeface="Times New Roman"/>
              </a:rPr>
              <a:t> </a:t>
            </a:r>
            <a:r>
              <a:rPr sz="2000" dirty="0">
                <a:solidFill>
                  <a:srgbClr val="3A3535"/>
                </a:solidFill>
                <a:latin typeface="Times New Roman"/>
                <a:cs typeface="Times New Roman"/>
              </a:rPr>
              <a:t>into</a:t>
            </a:r>
            <a:r>
              <a:rPr sz="2000" spc="-25" dirty="0">
                <a:solidFill>
                  <a:srgbClr val="3A3535"/>
                </a:solidFill>
                <a:latin typeface="Times New Roman"/>
                <a:cs typeface="Times New Roman"/>
              </a:rPr>
              <a:t> </a:t>
            </a:r>
            <a:r>
              <a:rPr sz="2000" dirty="0">
                <a:solidFill>
                  <a:srgbClr val="3A3535"/>
                </a:solidFill>
                <a:latin typeface="Times New Roman"/>
                <a:cs typeface="Times New Roman"/>
              </a:rPr>
              <a:t>four</a:t>
            </a:r>
            <a:r>
              <a:rPr sz="2000" spc="-35" dirty="0">
                <a:solidFill>
                  <a:srgbClr val="3A3535"/>
                </a:solidFill>
                <a:latin typeface="Times New Roman"/>
                <a:cs typeface="Times New Roman"/>
              </a:rPr>
              <a:t> </a:t>
            </a:r>
            <a:r>
              <a:rPr sz="2000" dirty="0">
                <a:solidFill>
                  <a:srgbClr val="3A3535"/>
                </a:solidFill>
                <a:latin typeface="Times New Roman"/>
                <a:cs typeface="Times New Roman"/>
              </a:rPr>
              <a:t>main types:</a:t>
            </a:r>
            <a:r>
              <a:rPr sz="2000" spc="-35" dirty="0">
                <a:solidFill>
                  <a:srgbClr val="3A3535"/>
                </a:solidFill>
                <a:latin typeface="Times New Roman"/>
                <a:cs typeface="Times New Roman"/>
              </a:rPr>
              <a:t> </a:t>
            </a:r>
            <a:r>
              <a:rPr sz="2000" dirty="0">
                <a:solidFill>
                  <a:srgbClr val="3A3535"/>
                </a:solidFill>
                <a:latin typeface="Times New Roman"/>
                <a:cs typeface="Times New Roman"/>
              </a:rPr>
              <a:t>Nominal,</a:t>
            </a:r>
            <a:r>
              <a:rPr sz="2000" spc="-20" dirty="0">
                <a:solidFill>
                  <a:srgbClr val="3A3535"/>
                </a:solidFill>
                <a:latin typeface="Times New Roman"/>
                <a:cs typeface="Times New Roman"/>
              </a:rPr>
              <a:t> </a:t>
            </a:r>
            <a:r>
              <a:rPr sz="2000" dirty="0">
                <a:solidFill>
                  <a:srgbClr val="3A3535"/>
                </a:solidFill>
                <a:latin typeface="Times New Roman"/>
                <a:cs typeface="Times New Roman"/>
              </a:rPr>
              <a:t>Ordinal,</a:t>
            </a:r>
            <a:r>
              <a:rPr sz="2000" spc="-55" dirty="0">
                <a:solidFill>
                  <a:srgbClr val="3A3535"/>
                </a:solidFill>
                <a:latin typeface="Times New Roman"/>
                <a:cs typeface="Times New Roman"/>
              </a:rPr>
              <a:t> </a:t>
            </a:r>
            <a:r>
              <a:rPr sz="2000" dirty="0">
                <a:solidFill>
                  <a:srgbClr val="3A3535"/>
                </a:solidFill>
                <a:latin typeface="Times New Roman"/>
                <a:cs typeface="Times New Roman"/>
              </a:rPr>
              <a:t>Discrete,</a:t>
            </a:r>
            <a:r>
              <a:rPr sz="2000" spc="-25" dirty="0">
                <a:solidFill>
                  <a:srgbClr val="3A3535"/>
                </a:solidFill>
                <a:latin typeface="Times New Roman"/>
                <a:cs typeface="Times New Roman"/>
              </a:rPr>
              <a:t> and</a:t>
            </a:r>
            <a:endParaRPr sz="2000">
              <a:latin typeface="Times New Roman"/>
              <a:cs typeface="Times New Roman"/>
            </a:endParaRPr>
          </a:p>
          <a:p>
            <a:pPr marL="12700">
              <a:lnSpc>
                <a:spcPct val="100000"/>
              </a:lnSpc>
              <a:spcBef>
                <a:spcPts val="300"/>
              </a:spcBef>
            </a:pPr>
            <a:r>
              <a:rPr sz="2000" spc="-10" dirty="0">
                <a:solidFill>
                  <a:srgbClr val="3A3535"/>
                </a:solidFill>
                <a:latin typeface="Times New Roman"/>
                <a:cs typeface="Times New Roman"/>
              </a:rPr>
              <a:t>Continuous.</a:t>
            </a:r>
            <a:endParaRPr sz="2000">
              <a:latin typeface="Times New Roman"/>
              <a:cs typeface="Times New Roman"/>
            </a:endParaRPr>
          </a:p>
        </p:txBody>
      </p:sp>
      <p:sp>
        <p:nvSpPr>
          <p:cNvPr id="4" name="object 4"/>
          <p:cNvSpPr txBox="1"/>
          <p:nvPr/>
        </p:nvSpPr>
        <p:spPr>
          <a:xfrm>
            <a:off x="736498" y="2668016"/>
            <a:ext cx="3410585" cy="360680"/>
          </a:xfrm>
          <a:prstGeom prst="rect">
            <a:avLst/>
          </a:prstGeom>
        </p:spPr>
        <p:txBody>
          <a:bodyPr vert="horz" wrap="square" lIns="0" tIns="12065" rIns="0" bIns="0" rtlCol="0">
            <a:spAutoFit/>
          </a:bodyPr>
          <a:lstStyle/>
          <a:p>
            <a:pPr marL="12700">
              <a:lnSpc>
                <a:spcPct val="100000"/>
              </a:lnSpc>
              <a:spcBef>
                <a:spcPts val="95"/>
              </a:spcBef>
            </a:pPr>
            <a:r>
              <a:rPr sz="2200" dirty="0">
                <a:solidFill>
                  <a:srgbClr val="1F1E1E"/>
                </a:solidFill>
                <a:latin typeface="Times New Roman"/>
                <a:cs typeface="Times New Roman"/>
              </a:rPr>
              <a:t>Qualitative</a:t>
            </a:r>
            <a:r>
              <a:rPr sz="2200" spc="-95" dirty="0">
                <a:solidFill>
                  <a:srgbClr val="1F1E1E"/>
                </a:solidFill>
                <a:latin typeface="Times New Roman"/>
                <a:cs typeface="Times New Roman"/>
              </a:rPr>
              <a:t> </a:t>
            </a:r>
            <a:r>
              <a:rPr sz="2200" dirty="0">
                <a:solidFill>
                  <a:srgbClr val="1F1E1E"/>
                </a:solidFill>
                <a:latin typeface="Times New Roman"/>
                <a:cs typeface="Times New Roman"/>
              </a:rPr>
              <a:t>(Categorical)</a:t>
            </a:r>
            <a:r>
              <a:rPr sz="2200" spc="-70" dirty="0">
                <a:solidFill>
                  <a:srgbClr val="1F1E1E"/>
                </a:solidFill>
                <a:latin typeface="Times New Roman"/>
                <a:cs typeface="Times New Roman"/>
              </a:rPr>
              <a:t> </a:t>
            </a:r>
            <a:r>
              <a:rPr sz="2200" spc="-20" dirty="0">
                <a:solidFill>
                  <a:srgbClr val="1F1E1E"/>
                </a:solidFill>
                <a:latin typeface="Times New Roman"/>
                <a:cs typeface="Times New Roman"/>
              </a:rPr>
              <a:t>Data</a:t>
            </a:r>
            <a:endParaRPr sz="2200">
              <a:latin typeface="Times New Roman"/>
              <a:cs typeface="Times New Roman"/>
            </a:endParaRPr>
          </a:p>
        </p:txBody>
      </p:sp>
      <p:sp>
        <p:nvSpPr>
          <p:cNvPr id="5" name="object 5"/>
          <p:cNvSpPr txBox="1"/>
          <p:nvPr/>
        </p:nvSpPr>
        <p:spPr>
          <a:xfrm>
            <a:off x="238455" y="3516274"/>
            <a:ext cx="4055745" cy="1763395"/>
          </a:xfrm>
          <a:prstGeom prst="rect">
            <a:avLst/>
          </a:prstGeom>
        </p:spPr>
        <p:txBody>
          <a:bodyPr vert="horz" wrap="square" lIns="0" tIns="12700" rIns="0" bIns="0" rtlCol="0">
            <a:spAutoFit/>
          </a:bodyPr>
          <a:lstStyle/>
          <a:p>
            <a:pPr marL="12700" marR="5080" algn="just">
              <a:lnSpc>
                <a:spcPct val="150000"/>
              </a:lnSpc>
              <a:spcBef>
                <a:spcPts val="100"/>
              </a:spcBef>
            </a:pPr>
            <a:r>
              <a:rPr sz="1900" dirty="0">
                <a:solidFill>
                  <a:srgbClr val="3A3535"/>
                </a:solidFill>
                <a:latin typeface="Times New Roman"/>
                <a:cs typeface="Times New Roman"/>
              </a:rPr>
              <a:t>Describes</a:t>
            </a:r>
            <a:r>
              <a:rPr sz="1900" spc="70" dirty="0">
                <a:solidFill>
                  <a:srgbClr val="3A3535"/>
                </a:solidFill>
                <a:latin typeface="Times New Roman"/>
                <a:cs typeface="Times New Roman"/>
              </a:rPr>
              <a:t> </a:t>
            </a:r>
            <a:r>
              <a:rPr sz="1900" dirty="0">
                <a:solidFill>
                  <a:srgbClr val="3A3535"/>
                </a:solidFill>
                <a:latin typeface="Times New Roman"/>
                <a:cs typeface="Times New Roman"/>
              </a:rPr>
              <a:t>data</a:t>
            </a:r>
            <a:r>
              <a:rPr sz="1900" spc="70" dirty="0">
                <a:solidFill>
                  <a:srgbClr val="3A3535"/>
                </a:solidFill>
                <a:latin typeface="Times New Roman"/>
                <a:cs typeface="Times New Roman"/>
              </a:rPr>
              <a:t> </a:t>
            </a:r>
            <a:r>
              <a:rPr sz="1900" dirty="0">
                <a:solidFill>
                  <a:srgbClr val="3A3535"/>
                </a:solidFill>
                <a:latin typeface="Times New Roman"/>
                <a:cs typeface="Times New Roman"/>
              </a:rPr>
              <a:t>fitting</a:t>
            </a:r>
            <a:r>
              <a:rPr sz="1900" spc="75" dirty="0">
                <a:solidFill>
                  <a:srgbClr val="3A3535"/>
                </a:solidFill>
                <a:latin typeface="Times New Roman"/>
                <a:cs typeface="Times New Roman"/>
              </a:rPr>
              <a:t> </a:t>
            </a:r>
            <a:r>
              <a:rPr sz="1900" dirty="0">
                <a:solidFill>
                  <a:srgbClr val="3A3535"/>
                </a:solidFill>
                <a:latin typeface="Times New Roman"/>
                <a:cs typeface="Times New Roman"/>
              </a:rPr>
              <a:t>into</a:t>
            </a:r>
            <a:r>
              <a:rPr sz="1900" spc="70" dirty="0">
                <a:solidFill>
                  <a:srgbClr val="3A3535"/>
                </a:solidFill>
                <a:latin typeface="Times New Roman"/>
                <a:cs typeface="Times New Roman"/>
              </a:rPr>
              <a:t> </a:t>
            </a:r>
            <a:r>
              <a:rPr sz="1900" dirty="0">
                <a:solidFill>
                  <a:srgbClr val="3A3535"/>
                </a:solidFill>
                <a:latin typeface="Times New Roman"/>
                <a:cs typeface="Times New Roman"/>
              </a:rPr>
              <a:t>categories,</a:t>
            </a:r>
            <a:r>
              <a:rPr sz="1900" spc="60" dirty="0">
                <a:solidFill>
                  <a:srgbClr val="3A3535"/>
                </a:solidFill>
                <a:latin typeface="Times New Roman"/>
                <a:cs typeface="Times New Roman"/>
              </a:rPr>
              <a:t> </a:t>
            </a:r>
            <a:r>
              <a:rPr sz="1900" spc="-25" dirty="0">
                <a:solidFill>
                  <a:srgbClr val="3A3535"/>
                </a:solidFill>
                <a:latin typeface="Times New Roman"/>
                <a:cs typeface="Times New Roman"/>
              </a:rPr>
              <a:t>not </a:t>
            </a:r>
            <a:r>
              <a:rPr sz="1900" dirty="0">
                <a:solidFill>
                  <a:srgbClr val="3A3535"/>
                </a:solidFill>
                <a:latin typeface="Times New Roman"/>
                <a:cs typeface="Times New Roman"/>
              </a:rPr>
              <a:t>numerical.</a:t>
            </a:r>
            <a:r>
              <a:rPr sz="1900" spc="450" dirty="0">
                <a:solidFill>
                  <a:srgbClr val="3A3535"/>
                </a:solidFill>
                <a:latin typeface="Times New Roman"/>
                <a:cs typeface="Times New Roman"/>
              </a:rPr>
              <a:t> </a:t>
            </a:r>
            <a:r>
              <a:rPr sz="1900" dirty="0">
                <a:solidFill>
                  <a:srgbClr val="3A3535"/>
                </a:solidFill>
                <a:latin typeface="Times New Roman"/>
                <a:cs typeface="Times New Roman"/>
              </a:rPr>
              <a:t>Examples</a:t>
            </a:r>
            <a:r>
              <a:rPr sz="1900" spc="440" dirty="0">
                <a:solidFill>
                  <a:srgbClr val="3A3535"/>
                </a:solidFill>
                <a:latin typeface="Times New Roman"/>
                <a:cs typeface="Times New Roman"/>
              </a:rPr>
              <a:t> </a:t>
            </a:r>
            <a:r>
              <a:rPr sz="1900" dirty="0">
                <a:solidFill>
                  <a:srgbClr val="3A3535"/>
                </a:solidFill>
                <a:latin typeface="Times New Roman"/>
                <a:cs typeface="Times New Roman"/>
              </a:rPr>
              <a:t>include</a:t>
            </a:r>
            <a:r>
              <a:rPr sz="1900" spc="445" dirty="0">
                <a:solidFill>
                  <a:srgbClr val="3A3535"/>
                </a:solidFill>
                <a:latin typeface="Times New Roman"/>
                <a:cs typeface="Times New Roman"/>
              </a:rPr>
              <a:t> </a:t>
            </a:r>
            <a:r>
              <a:rPr sz="1900" dirty="0">
                <a:solidFill>
                  <a:srgbClr val="3A3535"/>
                </a:solidFill>
                <a:latin typeface="Times New Roman"/>
                <a:cs typeface="Times New Roman"/>
              </a:rPr>
              <a:t>gender</a:t>
            </a:r>
            <a:r>
              <a:rPr sz="1900" spc="450" dirty="0">
                <a:solidFill>
                  <a:srgbClr val="3A3535"/>
                </a:solidFill>
                <a:latin typeface="Times New Roman"/>
                <a:cs typeface="Times New Roman"/>
              </a:rPr>
              <a:t> </a:t>
            </a:r>
            <a:r>
              <a:rPr sz="1900" spc="-25" dirty="0">
                <a:solidFill>
                  <a:srgbClr val="3A3535"/>
                </a:solidFill>
                <a:latin typeface="Times New Roman"/>
                <a:cs typeface="Times New Roman"/>
              </a:rPr>
              <a:t>or </a:t>
            </a:r>
            <a:r>
              <a:rPr sz="1900" dirty="0">
                <a:solidFill>
                  <a:srgbClr val="3A3535"/>
                </a:solidFill>
                <a:latin typeface="Times New Roman"/>
                <a:cs typeface="Times New Roman"/>
              </a:rPr>
              <a:t>hometown.</a:t>
            </a:r>
            <a:r>
              <a:rPr sz="1900" spc="415" dirty="0">
                <a:solidFill>
                  <a:srgbClr val="3A3535"/>
                </a:solidFill>
                <a:latin typeface="Times New Roman"/>
                <a:cs typeface="Times New Roman"/>
              </a:rPr>
              <a:t>  </a:t>
            </a:r>
            <a:r>
              <a:rPr sz="1900" dirty="0">
                <a:solidFill>
                  <a:srgbClr val="3A3535"/>
                </a:solidFill>
                <a:latin typeface="Times New Roman"/>
                <a:cs typeface="Times New Roman"/>
              </a:rPr>
              <a:t>Even</a:t>
            </a:r>
            <a:r>
              <a:rPr sz="1900" spc="415" dirty="0">
                <a:solidFill>
                  <a:srgbClr val="3A3535"/>
                </a:solidFill>
                <a:latin typeface="Times New Roman"/>
                <a:cs typeface="Times New Roman"/>
              </a:rPr>
              <a:t>  </a:t>
            </a:r>
            <a:r>
              <a:rPr sz="1900" dirty="0">
                <a:solidFill>
                  <a:srgbClr val="3A3535"/>
                </a:solidFill>
                <a:latin typeface="Times New Roman"/>
                <a:cs typeface="Times New Roman"/>
              </a:rPr>
              <a:t>if</a:t>
            </a:r>
            <a:r>
              <a:rPr sz="1900" spc="415" dirty="0">
                <a:solidFill>
                  <a:srgbClr val="3A3535"/>
                </a:solidFill>
                <a:latin typeface="Times New Roman"/>
                <a:cs typeface="Times New Roman"/>
              </a:rPr>
              <a:t>  </a:t>
            </a:r>
            <a:r>
              <a:rPr sz="1900" dirty="0">
                <a:solidFill>
                  <a:srgbClr val="3A3535"/>
                </a:solidFill>
                <a:latin typeface="Times New Roman"/>
                <a:cs typeface="Times New Roman"/>
              </a:rPr>
              <a:t>numerical,</a:t>
            </a:r>
            <a:r>
              <a:rPr sz="1900" spc="415" dirty="0">
                <a:solidFill>
                  <a:srgbClr val="3A3535"/>
                </a:solidFill>
                <a:latin typeface="Times New Roman"/>
                <a:cs typeface="Times New Roman"/>
              </a:rPr>
              <a:t>  </a:t>
            </a:r>
            <a:r>
              <a:rPr sz="1900" spc="-20" dirty="0">
                <a:solidFill>
                  <a:srgbClr val="3A3535"/>
                </a:solidFill>
                <a:latin typeface="Times New Roman"/>
                <a:cs typeface="Times New Roman"/>
              </a:rPr>
              <a:t>like </a:t>
            </a:r>
            <a:r>
              <a:rPr sz="1900" dirty="0">
                <a:solidFill>
                  <a:srgbClr val="3A3535"/>
                </a:solidFill>
                <a:latin typeface="Times New Roman"/>
                <a:cs typeface="Times New Roman"/>
              </a:rPr>
              <a:t>birthdate,</a:t>
            </a:r>
            <a:r>
              <a:rPr sz="1900" spc="-35" dirty="0">
                <a:solidFill>
                  <a:srgbClr val="3A3535"/>
                </a:solidFill>
                <a:latin typeface="Times New Roman"/>
                <a:cs typeface="Times New Roman"/>
              </a:rPr>
              <a:t> </a:t>
            </a:r>
            <a:r>
              <a:rPr sz="1900" dirty="0">
                <a:solidFill>
                  <a:srgbClr val="3A3535"/>
                </a:solidFill>
                <a:latin typeface="Times New Roman"/>
                <a:cs typeface="Times New Roman"/>
              </a:rPr>
              <a:t>it</a:t>
            </a:r>
            <a:r>
              <a:rPr sz="1900" spc="-40" dirty="0">
                <a:solidFill>
                  <a:srgbClr val="3A3535"/>
                </a:solidFill>
                <a:latin typeface="Times New Roman"/>
                <a:cs typeface="Times New Roman"/>
              </a:rPr>
              <a:t> </a:t>
            </a:r>
            <a:r>
              <a:rPr sz="1900" dirty="0">
                <a:solidFill>
                  <a:srgbClr val="3A3535"/>
                </a:solidFill>
                <a:latin typeface="Times New Roman"/>
                <a:cs typeface="Times New Roman"/>
              </a:rPr>
              <a:t>lacks</a:t>
            </a:r>
            <a:r>
              <a:rPr sz="1900" spc="-45" dirty="0">
                <a:solidFill>
                  <a:srgbClr val="3A3535"/>
                </a:solidFill>
                <a:latin typeface="Times New Roman"/>
                <a:cs typeface="Times New Roman"/>
              </a:rPr>
              <a:t> </a:t>
            </a:r>
            <a:r>
              <a:rPr sz="1900" dirty="0">
                <a:solidFill>
                  <a:srgbClr val="3A3535"/>
                </a:solidFill>
                <a:latin typeface="Times New Roman"/>
                <a:cs typeface="Times New Roman"/>
              </a:rPr>
              <a:t>mathematical</a:t>
            </a:r>
            <a:r>
              <a:rPr sz="1900" spc="-5" dirty="0">
                <a:solidFill>
                  <a:srgbClr val="3A3535"/>
                </a:solidFill>
                <a:latin typeface="Times New Roman"/>
                <a:cs typeface="Times New Roman"/>
              </a:rPr>
              <a:t> </a:t>
            </a:r>
            <a:r>
              <a:rPr sz="1900" spc="-10" dirty="0">
                <a:solidFill>
                  <a:srgbClr val="3A3535"/>
                </a:solidFill>
                <a:latin typeface="Times New Roman"/>
                <a:cs typeface="Times New Roman"/>
              </a:rPr>
              <a:t>sense.</a:t>
            </a:r>
            <a:endParaRPr sz="1900">
              <a:latin typeface="Times New Roman"/>
              <a:cs typeface="Times New Roman"/>
            </a:endParaRPr>
          </a:p>
        </p:txBody>
      </p:sp>
      <p:pic>
        <p:nvPicPr>
          <p:cNvPr id="6" name="object 6"/>
          <p:cNvPicPr/>
          <p:nvPr/>
        </p:nvPicPr>
        <p:blipFill>
          <a:blip r:embed="rId2" cstate="print"/>
          <a:stretch>
            <a:fillRect/>
          </a:stretch>
        </p:blipFill>
        <p:spPr>
          <a:xfrm>
            <a:off x="4645421" y="5471540"/>
            <a:ext cx="4378802" cy="2410869"/>
          </a:xfrm>
          <a:prstGeom prst="rect">
            <a:avLst/>
          </a:prstGeom>
        </p:spPr>
      </p:pic>
      <p:sp>
        <p:nvSpPr>
          <p:cNvPr id="7" name="object 7"/>
          <p:cNvSpPr txBox="1"/>
          <p:nvPr/>
        </p:nvSpPr>
        <p:spPr>
          <a:xfrm>
            <a:off x="4918328" y="2660395"/>
            <a:ext cx="4036060" cy="2567305"/>
          </a:xfrm>
          <a:prstGeom prst="rect">
            <a:avLst/>
          </a:prstGeom>
        </p:spPr>
        <p:txBody>
          <a:bodyPr vert="horz" wrap="square" lIns="0" tIns="12065" rIns="0" bIns="0" rtlCol="0">
            <a:spAutoFit/>
          </a:bodyPr>
          <a:lstStyle/>
          <a:p>
            <a:pPr marL="389255">
              <a:lnSpc>
                <a:spcPct val="100000"/>
              </a:lnSpc>
              <a:spcBef>
                <a:spcPts val="95"/>
              </a:spcBef>
            </a:pPr>
            <a:r>
              <a:rPr sz="2200" dirty="0">
                <a:solidFill>
                  <a:srgbClr val="1F1E1E"/>
                </a:solidFill>
                <a:latin typeface="Times New Roman"/>
                <a:cs typeface="Times New Roman"/>
              </a:rPr>
              <a:t>Nominal</a:t>
            </a:r>
            <a:r>
              <a:rPr sz="2200" spc="-85" dirty="0">
                <a:solidFill>
                  <a:srgbClr val="1F1E1E"/>
                </a:solidFill>
                <a:latin typeface="Times New Roman"/>
                <a:cs typeface="Times New Roman"/>
              </a:rPr>
              <a:t> </a:t>
            </a:r>
            <a:r>
              <a:rPr sz="2200" spc="-20" dirty="0">
                <a:solidFill>
                  <a:srgbClr val="1F1E1E"/>
                </a:solidFill>
                <a:latin typeface="Times New Roman"/>
                <a:cs typeface="Times New Roman"/>
              </a:rPr>
              <a:t>Data</a:t>
            </a:r>
            <a:endParaRPr sz="2200">
              <a:latin typeface="Times New Roman"/>
              <a:cs typeface="Times New Roman"/>
            </a:endParaRPr>
          </a:p>
          <a:p>
            <a:pPr marL="12700" marR="5080">
              <a:lnSpc>
                <a:spcPct val="118400"/>
              </a:lnSpc>
              <a:spcBef>
                <a:spcPts val="1175"/>
              </a:spcBef>
            </a:pPr>
            <a:r>
              <a:rPr sz="1900" dirty="0">
                <a:solidFill>
                  <a:srgbClr val="3A3535"/>
                </a:solidFill>
                <a:latin typeface="Times New Roman"/>
                <a:cs typeface="Times New Roman"/>
              </a:rPr>
              <a:t>Labels</a:t>
            </a:r>
            <a:r>
              <a:rPr sz="1900" spc="-60" dirty="0">
                <a:solidFill>
                  <a:srgbClr val="3A3535"/>
                </a:solidFill>
                <a:latin typeface="Times New Roman"/>
                <a:cs typeface="Times New Roman"/>
              </a:rPr>
              <a:t> </a:t>
            </a:r>
            <a:r>
              <a:rPr sz="1900" dirty="0">
                <a:solidFill>
                  <a:srgbClr val="3A3535"/>
                </a:solidFill>
                <a:latin typeface="Times New Roman"/>
                <a:cs typeface="Times New Roman"/>
              </a:rPr>
              <a:t>variables</a:t>
            </a:r>
            <a:r>
              <a:rPr sz="1900" spc="-45" dirty="0">
                <a:solidFill>
                  <a:srgbClr val="3A3535"/>
                </a:solidFill>
                <a:latin typeface="Times New Roman"/>
                <a:cs typeface="Times New Roman"/>
              </a:rPr>
              <a:t> </a:t>
            </a:r>
            <a:r>
              <a:rPr sz="1900" dirty="0">
                <a:solidFill>
                  <a:srgbClr val="3A3535"/>
                </a:solidFill>
                <a:latin typeface="Times New Roman"/>
                <a:cs typeface="Times New Roman"/>
              </a:rPr>
              <a:t>without</a:t>
            </a:r>
            <a:r>
              <a:rPr sz="1900" spc="-35" dirty="0">
                <a:solidFill>
                  <a:srgbClr val="3A3535"/>
                </a:solidFill>
                <a:latin typeface="Times New Roman"/>
                <a:cs typeface="Times New Roman"/>
              </a:rPr>
              <a:t> </a:t>
            </a:r>
            <a:r>
              <a:rPr sz="1900" spc="-10" dirty="0">
                <a:solidFill>
                  <a:srgbClr val="3A3535"/>
                </a:solidFill>
                <a:latin typeface="Times New Roman"/>
                <a:cs typeface="Times New Roman"/>
              </a:rPr>
              <a:t>numerical</a:t>
            </a:r>
            <a:r>
              <a:rPr sz="1900" spc="500" dirty="0">
                <a:solidFill>
                  <a:srgbClr val="3A3535"/>
                </a:solidFill>
                <a:latin typeface="Times New Roman"/>
                <a:cs typeface="Times New Roman"/>
              </a:rPr>
              <a:t> </a:t>
            </a:r>
            <a:r>
              <a:rPr sz="1900" dirty="0">
                <a:solidFill>
                  <a:srgbClr val="3A3535"/>
                </a:solidFill>
                <a:latin typeface="Times New Roman"/>
                <a:cs typeface="Times New Roman"/>
              </a:rPr>
              <a:t>value,</a:t>
            </a:r>
            <a:r>
              <a:rPr sz="1900" spc="-20" dirty="0">
                <a:solidFill>
                  <a:srgbClr val="3A3535"/>
                </a:solidFill>
                <a:latin typeface="Times New Roman"/>
                <a:cs typeface="Times New Roman"/>
              </a:rPr>
              <a:t> </a:t>
            </a:r>
            <a:r>
              <a:rPr sz="1900" dirty="0">
                <a:solidFill>
                  <a:srgbClr val="3A3535"/>
                </a:solidFill>
                <a:latin typeface="Times New Roman"/>
                <a:cs typeface="Times New Roman"/>
              </a:rPr>
              <a:t>used</a:t>
            </a:r>
            <a:r>
              <a:rPr sz="1900" spc="-20" dirty="0">
                <a:solidFill>
                  <a:srgbClr val="3A3535"/>
                </a:solidFill>
                <a:latin typeface="Times New Roman"/>
                <a:cs typeface="Times New Roman"/>
              </a:rPr>
              <a:t> </a:t>
            </a:r>
            <a:r>
              <a:rPr sz="1900" dirty="0">
                <a:solidFill>
                  <a:srgbClr val="3A3535"/>
                </a:solidFill>
                <a:latin typeface="Times New Roman"/>
                <a:cs typeface="Times New Roman"/>
              </a:rPr>
              <a:t>for</a:t>
            </a:r>
            <a:r>
              <a:rPr sz="1900" spc="-10" dirty="0">
                <a:solidFill>
                  <a:srgbClr val="3A3535"/>
                </a:solidFill>
                <a:latin typeface="Times New Roman"/>
                <a:cs typeface="Times New Roman"/>
              </a:rPr>
              <a:t> </a:t>
            </a:r>
            <a:r>
              <a:rPr sz="1900" dirty="0">
                <a:solidFill>
                  <a:srgbClr val="3A3535"/>
                </a:solidFill>
                <a:latin typeface="Times New Roman"/>
                <a:cs typeface="Times New Roman"/>
              </a:rPr>
              <a:t>classification.</a:t>
            </a:r>
            <a:r>
              <a:rPr sz="1900" spc="-30" dirty="0">
                <a:solidFill>
                  <a:srgbClr val="3A3535"/>
                </a:solidFill>
                <a:latin typeface="Times New Roman"/>
                <a:cs typeface="Times New Roman"/>
              </a:rPr>
              <a:t> </a:t>
            </a:r>
            <a:r>
              <a:rPr sz="1900" dirty="0">
                <a:solidFill>
                  <a:srgbClr val="3A3535"/>
                </a:solidFill>
                <a:latin typeface="Times New Roman"/>
                <a:cs typeface="Times New Roman"/>
              </a:rPr>
              <a:t>It</a:t>
            </a:r>
            <a:r>
              <a:rPr sz="1900" spc="-10" dirty="0">
                <a:solidFill>
                  <a:srgbClr val="3A3535"/>
                </a:solidFill>
                <a:latin typeface="Times New Roman"/>
                <a:cs typeface="Times New Roman"/>
              </a:rPr>
              <a:t> </a:t>
            </a:r>
            <a:r>
              <a:rPr sz="1900" dirty="0">
                <a:solidFill>
                  <a:srgbClr val="3A3535"/>
                </a:solidFill>
                <a:latin typeface="Times New Roman"/>
                <a:cs typeface="Times New Roman"/>
              </a:rPr>
              <a:t>cannot</a:t>
            </a:r>
            <a:r>
              <a:rPr sz="1900" spc="-30" dirty="0">
                <a:solidFill>
                  <a:srgbClr val="3A3535"/>
                </a:solidFill>
                <a:latin typeface="Times New Roman"/>
                <a:cs typeface="Times New Roman"/>
              </a:rPr>
              <a:t> </a:t>
            </a:r>
            <a:r>
              <a:rPr sz="1900" spc="-25" dirty="0">
                <a:solidFill>
                  <a:srgbClr val="3A3535"/>
                </a:solidFill>
                <a:latin typeface="Times New Roman"/>
                <a:cs typeface="Times New Roman"/>
              </a:rPr>
              <a:t>be </a:t>
            </a:r>
            <a:r>
              <a:rPr sz="1900" dirty="0">
                <a:solidFill>
                  <a:srgbClr val="3A3535"/>
                </a:solidFill>
                <a:latin typeface="Times New Roman"/>
                <a:cs typeface="Times New Roman"/>
              </a:rPr>
              <a:t>ordered</a:t>
            </a:r>
            <a:r>
              <a:rPr sz="1900" spc="-50" dirty="0">
                <a:solidFill>
                  <a:srgbClr val="3A3535"/>
                </a:solidFill>
                <a:latin typeface="Times New Roman"/>
                <a:cs typeface="Times New Roman"/>
              </a:rPr>
              <a:t> </a:t>
            </a:r>
            <a:r>
              <a:rPr sz="1900" dirty="0">
                <a:solidFill>
                  <a:srgbClr val="3A3535"/>
                </a:solidFill>
                <a:latin typeface="Times New Roman"/>
                <a:cs typeface="Times New Roman"/>
              </a:rPr>
              <a:t>or</a:t>
            </a:r>
            <a:r>
              <a:rPr sz="1900" spc="-45" dirty="0">
                <a:solidFill>
                  <a:srgbClr val="3A3535"/>
                </a:solidFill>
                <a:latin typeface="Times New Roman"/>
                <a:cs typeface="Times New Roman"/>
              </a:rPr>
              <a:t> </a:t>
            </a:r>
            <a:r>
              <a:rPr sz="1900" dirty="0">
                <a:solidFill>
                  <a:srgbClr val="3A3535"/>
                </a:solidFill>
                <a:latin typeface="Times New Roman"/>
                <a:cs typeface="Times New Roman"/>
              </a:rPr>
              <a:t>measured.</a:t>
            </a:r>
            <a:r>
              <a:rPr sz="1900" spc="-30" dirty="0">
                <a:solidFill>
                  <a:srgbClr val="3A3535"/>
                </a:solidFill>
                <a:latin typeface="Times New Roman"/>
                <a:cs typeface="Times New Roman"/>
              </a:rPr>
              <a:t> </a:t>
            </a:r>
            <a:r>
              <a:rPr sz="1900" dirty="0">
                <a:solidFill>
                  <a:srgbClr val="3A3535"/>
                </a:solidFill>
                <a:latin typeface="Times New Roman"/>
                <a:cs typeface="Times New Roman"/>
              </a:rPr>
              <a:t>Examined</a:t>
            </a:r>
            <a:r>
              <a:rPr sz="1900" spc="-35" dirty="0">
                <a:solidFill>
                  <a:srgbClr val="3A3535"/>
                </a:solidFill>
                <a:latin typeface="Times New Roman"/>
                <a:cs typeface="Times New Roman"/>
              </a:rPr>
              <a:t> </a:t>
            </a:r>
            <a:r>
              <a:rPr sz="1900" spc="-25" dirty="0">
                <a:solidFill>
                  <a:srgbClr val="3A3535"/>
                </a:solidFill>
                <a:latin typeface="Times New Roman"/>
                <a:cs typeface="Times New Roman"/>
              </a:rPr>
              <a:t>by </a:t>
            </a:r>
            <a:r>
              <a:rPr sz="1900" dirty="0">
                <a:solidFill>
                  <a:srgbClr val="3A3535"/>
                </a:solidFill>
                <a:latin typeface="Times New Roman"/>
                <a:cs typeface="Times New Roman"/>
              </a:rPr>
              <a:t>grouping</a:t>
            </a:r>
            <a:r>
              <a:rPr sz="1900" spc="-30" dirty="0">
                <a:solidFill>
                  <a:srgbClr val="3A3535"/>
                </a:solidFill>
                <a:latin typeface="Times New Roman"/>
                <a:cs typeface="Times New Roman"/>
              </a:rPr>
              <a:t> </a:t>
            </a:r>
            <a:r>
              <a:rPr sz="1900" dirty="0">
                <a:solidFill>
                  <a:srgbClr val="3A3535"/>
                </a:solidFill>
                <a:latin typeface="Times New Roman"/>
                <a:cs typeface="Times New Roman"/>
              </a:rPr>
              <a:t>data</a:t>
            </a:r>
            <a:r>
              <a:rPr sz="1900" spc="-35" dirty="0">
                <a:solidFill>
                  <a:srgbClr val="3A3535"/>
                </a:solidFill>
                <a:latin typeface="Times New Roman"/>
                <a:cs typeface="Times New Roman"/>
              </a:rPr>
              <a:t> </a:t>
            </a:r>
            <a:r>
              <a:rPr sz="1900" dirty="0">
                <a:solidFill>
                  <a:srgbClr val="3A3535"/>
                </a:solidFill>
                <a:latin typeface="Times New Roman"/>
                <a:cs typeface="Times New Roman"/>
              </a:rPr>
              <a:t>into</a:t>
            </a:r>
            <a:r>
              <a:rPr sz="1900" spc="-40" dirty="0">
                <a:solidFill>
                  <a:srgbClr val="3A3535"/>
                </a:solidFill>
                <a:latin typeface="Times New Roman"/>
                <a:cs typeface="Times New Roman"/>
              </a:rPr>
              <a:t> </a:t>
            </a:r>
            <a:r>
              <a:rPr sz="1900" dirty="0">
                <a:solidFill>
                  <a:srgbClr val="3A3535"/>
                </a:solidFill>
                <a:latin typeface="Times New Roman"/>
                <a:cs typeface="Times New Roman"/>
              </a:rPr>
              <a:t>categories</a:t>
            </a:r>
            <a:r>
              <a:rPr sz="1900" spc="-45" dirty="0">
                <a:solidFill>
                  <a:srgbClr val="3A3535"/>
                </a:solidFill>
                <a:latin typeface="Times New Roman"/>
                <a:cs typeface="Times New Roman"/>
              </a:rPr>
              <a:t> </a:t>
            </a:r>
            <a:r>
              <a:rPr sz="1900" dirty="0">
                <a:solidFill>
                  <a:srgbClr val="3A3535"/>
                </a:solidFill>
                <a:latin typeface="Times New Roman"/>
                <a:cs typeface="Times New Roman"/>
              </a:rPr>
              <a:t>to</a:t>
            </a:r>
            <a:r>
              <a:rPr sz="1900" spc="-30" dirty="0">
                <a:solidFill>
                  <a:srgbClr val="3A3535"/>
                </a:solidFill>
                <a:latin typeface="Times New Roman"/>
                <a:cs typeface="Times New Roman"/>
              </a:rPr>
              <a:t> </a:t>
            </a:r>
            <a:r>
              <a:rPr sz="1900" spc="-10" dirty="0">
                <a:solidFill>
                  <a:srgbClr val="3A3535"/>
                </a:solidFill>
                <a:latin typeface="Times New Roman"/>
                <a:cs typeface="Times New Roman"/>
              </a:rPr>
              <a:t>calculate </a:t>
            </a:r>
            <a:r>
              <a:rPr sz="1900" dirty="0">
                <a:solidFill>
                  <a:srgbClr val="3A3535"/>
                </a:solidFill>
                <a:latin typeface="Times New Roman"/>
                <a:cs typeface="Times New Roman"/>
              </a:rPr>
              <a:t>frequency</a:t>
            </a:r>
            <a:r>
              <a:rPr sz="1900" spc="-25" dirty="0">
                <a:solidFill>
                  <a:srgbClr val="3A3535"/>
                </a:solidFill>
                <a:latin typeface="Times New Roman"/>
                <a:cs typeface="Times New Roman"/>
              </a:rPr>
              <a:t> </a:t>
            </a:r>
            <a:r>
              <a:rPr sz="1900" dirty="0">
                <a:solidFill>
                  <a:srgbClr val="3A3535"/>
                </a:solidFill>
                <a:latin typeface="Times New Roman"/>
                <a:cs typeface="Times New Roman"/>
              </a:rPr>
              <a:t>or</a:t>
            </a:r>
            <a:r>
              <a:rPr sz="1900" spc="-10" dirty="0">
                <a:solidFill>
                  <a:srgbClr val="3A3535"/>
                </a:solidFill>
                <a:latin typeface="Times New Roman"/>
                <a:cs typeface="Times New Roman"/>
              </a:rPr>
              <a:t> </a:t>
            </a:r>
            <a:r>
              <a:rPr sz="1900" dirty="0">
                <a:solidFill>
                  <a:srgbClr val="3A3535"/>
                </a:solidFill>
                <a:latin typeface="Times New Roman"/>
                <a:cs typeface="Times New Roman"/>
              </a:rPr>
              <a:t>percentage,</a:t>
            </a:r>
            <a:r>
              <a:rPr sz="1900" spc="-35" dirty="0">
                <a:solidFill>
                  <a:srgbClr val="3A3535"/>
                </a:solidFill>
                <a:latin typeface="Times New Roman"/>
                <a:cs typeface="Times New Roman"/>
              </a:rPr>
              <a:t> </a:t>
            </a:r>
            <a:r>
              <a:rPr sz="1900" dirty="0">
                <a:solidFill>
                  <a:srgbClr val="3A3535"/>
                </a:solidFill>
                <a:latin typeface="Times New Roman"/>
                <a:cs typeface="Times New Roman"/>
              </a:rPr>
              <a:t>often</a:t>
            </a:r>
            <a:r>
              <a:rPr sz="1900" spc="-10" dirty="0">
                <a:solidFill>
                  <a:srgbClr val="3A3535"/>
                </a:solidFill>
                <a:latin typeface="Times New Roman"/>
                <a:cs typeface="Times New Roman"/>
              </a:rPr>
              <a:t> visualized </a:t>
            </a:r>
            <a:r>
              <a:rPr sz="1900" dirty="0">
                <a:solidFill>
                  <a:srgbClr val="3A3535"/>
                </a:solidFill>
                <a:latin typeface="Times New Roman"/>
                <a:cs typeface="Times New Roman"/>
              </a:rPr>
              <a:t>with</a:t>
            </a:r>
            <a:r>
              <a:rPr sz="1900" spc="-20" dirty="0">
                <a:solidFill>
                  <a:srgbClr val="3A3535"/>
                </a:solidFill>
                <a:latin typeface="Times New Roman"/>
                <a:cs typeface="Times New Roman"/>
              </a:rPr>
              <a:t> </a:t>
            </a:r>
            <a:r>
              <a:rPr sz="1900" dirty="0">
                <a:solidFill>
                  <a:srgbClr val="3A3535"/>
                </a:solidFill>
                <a:latin typeface="Times New Roman"/>
                <a:cs typeface="Times New Roman"/>
              </a:rPr>
              <a:t>pie</a:t>
            </a:r>
            <a:r>
              <a:rPr sz="1900" spc="-25" dirty="0">
                <a:solidFill>
                  <a:srgbClr val="3A3535"/>
                </a:solidFill>
                <a:latin typeface="Times New Roman"/>
                <a:cs typeface="Times New Roman"/>
              </a:rPr>
              <a:t> </a:t>
            </a:r>
            <a:r>
              <a:rPr sz="1900" spc="-10" dirty="0">
                <a:solidFill>
                  <a:srgbClr val="3A3535"/>
                </a:solidFill>
                <a:latin typeface="Times New Roman"/>
                <a:cs typeface="Times New Roman"/>
              </a:rPr>
              <a:t>charts.</a:t>
            </a:r>
            <a:endParaRPr sz="1900">
              <a:latin typeface="Times New Roman"/>
              <a:cs typeface="Times New Roman"/>
            </a:endParaRPr>
          </a:p>
        </p:txBody>
      </p:sp>
      <p:sp>
        <p:nvSpPr>
          <p:cNvPr id="10" name="object 10"/>
          <p:cNvSpPr txBox="1"/>
          <p:nvPr/>
        </p:nvSpPr>
        <p:spPr>
          <a:xfrm>
            <a:off x="13536548" y="7859903"/>
            <a:ext cx="257810" cy="277495"/>
          </a:xfrm>
          <a:prstGeom prst="rect">
            <a:avLst/>
          </a:prstGeom>
        </p:spPr>
        <p:txBody>
          <a:bodyPr vert="horz" wrap="square" lIns="0" tIns="0" rIns="0" bIns="0" rtlCol="0">
            <a:spAutoFit/>
          </a:bodyPr>
          <a:lstStyle/>
          <a:p>
            <a:pPr marL="12700">
              <a:lnSpc>
                <a:spcPts val="1810"/>
              </a:lnSpc>
            </a:pPr>
            <a:fld id="{81D60167-4931-47E6-BA6A-407CBD079E47}" type="slidenum">
              <a:rPr sz="1800" spc="-25" dirty="0">
                <a:latin typeface="Calibri"/>
                <a:cs typeface="Calibri"/>
                <a:hlinkClick r:id="rId3"/>
              </a:rPr>
              <a:t>3</a:t>
            </a:fld>
            <a:endParaRPr sz="1800">
              <a:latin typeface="Calibri"/>
              <a:cs typeface="Calibri"/>
            </a:endParaRPr>
          </a:p>
        </p:txBody>
      </p:sp>
      <p:sp>
        <p:nvSpPr>
          <p:cNvPr id="8" name="object 8"/>
          <p:cNvSpPr txBox="1"/>
          <p:nvPr/>
        </p:nvSpPr>
        <p:spPr>
          <a:xfrm>
            <a:off x="9854310" y="2678048"/>
            <a:ext cx="1475740" cy="360680"/>
          </a:xfrm>
          <a:prstGeom prst="rect">
            <a:avLst/>
          </a:prstGeom>
        </p:spPr>
        <p:txBody>
          <a:bodyPr vert="horz" wrap="square" lIns="0" tIns="12065" rIns="0" bIns="0" rtlCol="0">
            <a:spAutoFit/>
          </a:bodyPr>
          <a:lstStyle/>
          <a:p>
            <a:pPr marL="12700">
              <a:lnSpc>
                <a:spcPct val="100000"/>
              </a:lnSpc>
              <a:spcBef>
                <a:spcPts val="95"/>
              </a:spcBef>
            </a:pPr>
            <a:r>
              <a:rPr sz="2200" dirty="0">
                <a:solidFill>
                  <a:srgbClr val="1F1E1E"/>
                </a:solidFill>
                <a:latin typeface="Times New Roman"/>
                <a:cs typeface="Times New Roman"/>
              </a:rPr>
              <a:t>Ordinal</a:t>
            </a:r>
            <a:r>
              <a:rPr sz="2200" spc="-70" dirty="0">
                <a:solidFill>
                  <a:srgbClr val="1F1E1E"/>
                </a:solidFill>
                <a:latin typeface="Times New Roman"/>
                <a:cs typeface="Times New Roman"/>
              </a:rPr>
              <a:t> </a:t>
            </a:r>
            <a:r>
              <a:rPr sz="2200" spc="-20" dirty="0">
                <a:solidFill>
                  <a:srgbClr val="1F1E1E"/>
                </a:solidFill>
                <a:latin typeface="Times New Roman"/>
                <a:cs typeface="Times New Roman"/>
              </a:rPr>
              <a:t>Data</a:t>
            </a:r>
            <a:endParaRPr sz="2200">
              <a:latin typeface="Times New Roman"/>
              <a:cs typeface="Times New Roman"/>
            </a:endParaRPr>
          </a:p>
        </p:txBody>
      </p:sp>
      <p:sp>
        <p:nvSpPr>
          <p:cNvPr id="9" name="object 9"/>
          <p:cNvSpPr txBox="1"/>
          <p:nvPr/>
        </p:nvSpPr>
        <p:spPr>
          <a:xfrm>
            <a:off x="9598279" y="3344951"/>
            <a:ext cx="4705985" cy="1763395"/>
          </a:xfrm>
          <a:prstGeom prst="rect">
            <a:avLst/>
          </a:prstGeom>
        </p:spPr>
        <p:txBody>
          <a:bodyPr vert="horz" wrap="square" lIns="0" tIns="12700" rIns="0" bIns="0" rtlCol="0">
            <a:spAutoFit/>
          </a:bodyPr>
          <a:lstStyle/>
          <a:p>
            <a:pPr marL="12700" marR="5080" algn="just">
              <a:lnSpc>
                <a:spcPct val="150000"/>
              </a:lnSpc>
              <a:spcBef>
                <a:spcPts val="100"/>
              </a:spcBef>
            </a:pPr>
            <a:r>
              <a:rPr sz="1900" dirty="0">
                <a:solidFill>
                  <a:srgbClr val="3A3535"/>
                </a:solidFill>
                <a:latin typeface="Times New Roman"/>
                <a:cs typeface="Times New Roman"/>
              </a:rPr>
              <a:t>Follows</a:t>
            </a:r>
            <a:r>
              <a:rPr sz="1900" spc="-20" dirty="0">
                <a:solidFill>
                  <a:srgbClr val="3A3535"/>
                </a:solidFill>
                <a:latin typeface="Times New Roman"/>
                <a:cs typeface="Times New Roman"/>
              </a:rPr>
              <a:t> </a:t>
            </a:r>
            <a:r>
              <a:rPr sz="1900" dirty="0">
                <a:solidFill>
                  <a:srgbClr val="3A3535"/>
                </a:solidFill>
                <a:latin typeface="Times New Roman"/>
                <a:cs typeface="Times New Roman"/>
              </a:rPr>
              <a:t>a</a:t>
            </a:r>
            <a:r>
              <a:rPr sz="1900" spc="-25" dirty="0">
                <a:solidFill>
                  <a:srgbClr val="3A3535"/>
                </a:solidFill>
                <a:latin typeface="Times New Roman"/>
                <a:cs typeface="Times New Roman"/>
              </a:rPr>
              <a:t> </a:t>
            </a:r>
            <a:r>
              <a:rPr sz="1900" dirty="0">
                <a:solidFill>
                  <a:srgbClr val="3A3535"/>
                </a:solidFill>
                <a:latin typeface="Times New Roman"/>
                <a:cs typeface="Times New Roman"/>
              </a:rPr>
              <a:t>natural</a:t>
            </a:r>
            <a:r>
              <a:rPr sz="1900" spc="-20" dirty="0">
                <a:solidFill>
                  <a:srgbClr val="3A3535"/>
                </a:solidFill>
                <a:latin typeface="Times New Roman"/>
                <a:cs typeface="Times New Roman"/>
              </a:rPr>
              <a:t> </a:t>
            </a:r>
            <a:r>
              <a:rPr sz="1900" dirty="0">
                <a:solidFill>
                  <a:srgbClr val="3A3535"/>
                </a:solidFill>
                <a:latin typeface="Times New Roman"/>
                <a:cs typeface="Times New Roman"/>
              </a:rPr>
              <a:t>order,</a:t>
            </a:r>
            <a:r>
              <a:rPr sz="1900" spc="-25" dirty="0">
                <a:solidFill>
                  <a:srgbClr val="3A3535"/>
                </a:solidFill>
                <a:latin typeface="Times New Roman"/>
                <a:cs typeface="Times New Roman"/>
              </a:rPr>
              <a:t> </a:t>
            </a:r>
            <a:r>
              <a:rPr sz="1900" dirty="0">
                <a:solidFill>
                  <a:srgbClr val="3A3535"/>
                </a:solidFill>
                <a:latin typeface="Times New Roman"/>
                <a:cs typeface="Times New Roman"/>
              </a:rPr>
              <a:t>but</a:t>
            </a:r>
            <a:r>
              <a:rPr sz="1900" spc="-20" dirty="0">
                <a:solidFill>
                  <a:srgbClr val="3A3535"/>
                </a:solidFill>
                <a:latin typeface="Times New Roman"/>
                <a:cs typeface="Times New Roman"/>
              </a:rPr>
              <a:t> </a:t>
            </a:r>
            <a:r>
              <a:rPr sz="1900" dirty="0">
                <a:solidFill>
                  <a:srgbClr val="3A3535"/>
                </a:solidFill>
                <a:latin typeface="Times New Roman"/>
                <a:cs typeface="Times New Roman"/>
              </a:rPr>
              <a:t>differences</a:t>
            </a:r>
            <a:r>
              <a:rPr sz="1900" spc="-25" dirty="0">
                <a:solidFill>
                  <a:srgbClr val="3A3535"/>
                </a:solidFill>
                <a:latin typeface="Times New Roman"/>
                <a:cs typeface="Times New Roman"/>
              </a:rPr>
              <a:t> </a:t>
            </a:r>
            <a:r>
              <a:rPr sz="1900" spc="-10" dirty="0">
                <a:solidFill>
                  <a:srgbClr val="3A3535"/>
                </a:solidFill>
                <a:latin typeface="Times New Roman"/>
                <a:cs typeface="Times New Roman"/>
              </a:rPr>
              <a:t>between </a:t>
            </a:r>
            <a:r>
              <a:rPr sz="1900" dirty="0">
                <a:solidFill>
                  <a:srgbClr val="3A3535"/>
                </a:solidFill>
                <a:latin typeface="Times New Roman"/>
                <a:cs typeface="Times New Roman"/>
              </a:rPr>
              <a:t>values</a:t>
            </a:r>
            <a:r>
              <a:rPr sz="1900" spc="65" dirty="0">
                <a:solidFill>
                  <a:srgbClr val="3A3535"/>
                </a:solidFill>
                <a:latin typeface="Times New Roman"/>
                <a:cs typeface="Times New Roman"/>
              </a:rPr>
              <a:t> </a:t>
            </a:r>
            <a:r>
              <a:rPr sz="1900" dirty="0">
                <a:solidFill>
                  <a:srgbClr val="3A3535"/>
                </a:solidFill>
                <a:latin typeface="Times New Roman"/>
                <a:cs typeface="Times New Roman"/>
              </a:rPr>
              <a:t>are</a:t>
            </a:r>
            <a:r>
              <a:rPr sz="1900" spc="60" dirty="0">
                <a:solidFill>
                  <a:srgbClr val="3A3535"/>
                </a:solidFill>
                <a:latin typeface="Times New Roman"/>
                <a:cs typeface="Times New Roman"/>
              </a:rPr>
              <a:t> </a:t>
            </a:r>
            <a:r>
              <a:rPr sz="1900" dirty="0">
                <a:solidFill>
                  <a:srgbClr val="3A3535"/>
                </a:solidFill>
                <a:latin typeface="Times New Roman"/>
                <a:cs typeface="Times New Roman"/>
              </a:rPr>
              <a:t>not</a:t>
            </a:r>
            <a:r>
              <a:rPr sz="1900" spc="70" dirty="0">
                <a:solidFill>
                  <a:srgbClr val="3A3535"/>
                </a:solidFill>
                <a:latin typeface="Times New Roman"/>
                <a:cs typeface="Times New Roman"/>
              </a:rPr>
              <a:t> </a:t>
            </a:r>
            <a:r>
              <a:rPr sz="1900" dirty="0">
                <a:solidFill>
                  <a:srgbClr val="3A3535"/>
                </a:solidFill>
                <a:latin typeface="Times New Roman"/>
                <a:cs typeface="Times New Roman"/>
              </a:rPr>
              <a:t>quantifiable.</a:t>
            </a:r>
            <a:r>
              <a:rPr sz="1900" spc="70" dirty="0">
                <a:solidFill>
                  <a:srgbClr val="3A3535"/>
                </a:solidFill>
                <a:latin typeface="Times New Roman"/>
                <a:cs typeface="Times New Roman"/>
              </a:rPr>
              <a:t> </a:t>
            </a:r>
            <a:r>
              <a:rPr sz="1900" dirty="0">
                <a:solidFill>
                  <a:srgbClr val="3A3535"/>
                </a:solidFill>
                <a:latin typeface="Times New Roman"/>
                <a:cs typeface="Times New Roman"/>
              </a:rPr>
              <a:t>Common</a:t>
            </a:r>
            <a:r>
              <a:rPr sz="1900" spc="70" dirty="0">
                <a:solidFill>
                  <a:srgbClr val="3A3535"/>
                </a:solidFill>
                <a:latin typeface="Times New Roman"/>
                <a:cs typeface="Times New Roman"/>
              </a:rPr>
              <a:t> </a:t>
            </a:r>
            <a:r>
              <a:rPr sz="1900" dirty="0">
                <a:solidFill>
                  <a:srgbClr val="3A3535"/>
                </a:solidFill>
                <a:latin typeface="Times New Roman"/>
                <a:cs typeface="Times New Roman"/>
              </a:rPr>
              <a:t>in</a:t>
            </a:r>
            <a:r>
              <a:rPr sz="1900" spc="70" dirty="0">
                <a:solidFill>
                  <a:srgbClr val="3A3535"/>
                </a:solidFill>
                <a:latin typeface="Times New Roman"/>
                <a:cs typeface="Times New Roman"/>
              </a:rPr>
              <a:t> </a:t>
            </a:r>
            <a:r>
              <a:rPr sz="1900" spc="-10" dirty="0">
                <a:solidFill>
                  <a:srgbClr val="3A3535"/>
                </a:solidFill>
                <a:latin typeface="Times New Roman"/>
                <a:cs typeface="Times New Roman"/>
              </a:rPr>
              <a:t>surveys </a:t>
            </a:r>
            <a:r>
              <a:rPr sz="1900" dirty="0">
                <a:solidFill>
                  <a:srgbClr val="3A3535"/>
                </a:solidFill>
                <a:latin typeface="Times New Roman"/>
                <a:cs typeface="Times New Roman"/>
              </a:rPr>
              <a:t>or</a:t>
            </a:r>
            <a:r>
              <a:rPr sz="1900" spc="355" dirty="0">
                <a:solidFill>
                  <a:srgbClr val="3A3535"/>
                </a:solidFill>
                <a:latin typeface="Times New Roman"/>
                <a:cs typeface="Times New Roman"/>
              </a:rPr>
              <a:t>  </a:t>
            </a:r>
            <a:r>
              <a:rPr sz="1900" dirty="0">
                <a:solidFill>
                  <a:srgbClr val="3A3535"/>
                </a:solidFill>
                <a:latin typeface="Times New Roman"/>
                <a:cs typeface="Times New Roman"/>
              </a:rPr>
              <a:t>questionnaires,</a:t>
            </a:r>
            <a:r>
              <a:rPr sz="1900" spc="360" dirty="0">
                <a:solidFill>
                  <a:srgbClr val="3A3535"/>
                </a:solidFill>
                <a:latin typeface="Times New Roman"/>
                <a:cs typeface="Times New Roman"/>
              </a:rPr>
              <a:t>  </a:t>
            </a:r>
            <a:r>
              <a:rPr sz="1900" dirty="0">
                <a:solidFill>
                  <a:srgbClr val="3A3535"/>
                </a:solidFill>
                <a:latin typeface="Times New Roman"/>
                <a:cs typeface="Times New Roman"/>
              </a:rPr>
              <a:t>like</a:t>
            </a:r>
            <a:r>
              <a:rPr sz="1900" spc="350" dirty="0">
                <a:solidFill>
                  <a:srgbClr val="3A3535"/>
                </a:solidFill>
                <a:latin typeface="Times New Roman"/>
                <a:cs typeface="Times New Roman"/>
              </a:rPr>
              <a:t>  </a:t>
            </a:r>
            <a:r>
              <a:rPr sz="1900" dirty="0">
                <a:solidFill>
                  <a:srgbClr val="3A3535"/>
                </a:solidFill>
                <a:latin typeface="Times New Roman"/>
                <a:cs typeface="Times New Roman"/>
              </a:rPr>
              <a:t>satisfaction</a:t>
            </a:r>
            <a:r>
              <a:rPr sz="1900" spc="350" dirty="0">
                <a:solidFill>
                  <a:srgbClr val="3A3535"/>
                </a:solidFill>
                <a:latin typeface="Times New Roman"/>
                <a:cs typeface="Times New Roman"/>
              </a:rPr>
              <a:t>  </a:t>
            </a:r>
            <a:r>
              <a:rPr sz="1900" spc="-10" dirty="0">
                <a:solidFill>
                  <a:srgbClr val="3A3535"/>
                </a:solidFill>
                <a:latin typeface="Times New Roman"/>
                <a:cs typeface="Times New Roman"/>
              </a:rPr>
              <a:t>ratings. Typically</a:t>
            </a:r>
            <a:r>
              <a:rPr sz="1900" spc="-55" dirty="0">
                <a:solidFill>
                  <a:srgbClr val="3A3535"/>
                </a:solidFill>
                <a:latin typeface="Times New Roman"/>
                <a:cs typeface="Times New Roman"/>
              </a:rPr>
              <a:t> </a:t>
            </a:r>
            <a:r>
              <a:rPr sz="1900" dirty="0">
                <a:solidFill>
                  <a:srgbClr val="3A3535"/>
                </a:solidFill>
                <a:latin typeface="Times New Roman"/>
                <a:cs typeface="Times New Roman"/>
              </a:rPr>
              <a:t>represented</a:t>
            </a:r>
            <a:r>
              <a:rPr sz="1900" spc="-50" dirty="0">
                <a:solidFill>
                  <a:srgbClr val="3A3535"/>
                </a:solidFill>
                <a:latin typeface="Times New Roman"/>
                <a:cs typeface="Times New Roman"/>
              </a:rPr>
              <a:t> </a:t>
            </a:r>
            <a:r>
              <a:rPr sz="1900" dirty="0">
                <a:solidFill>
                  <a:srgbClr val="3A3535"/>
                </a:solidFill>
                <a:latin typeface="Times New Roman"/>
                <a:cs typeface="Times New Roman"/>
              </a:rPr>
              <a:t>using</a:t>
            </a:r>
            <a:r>
              <a:rPr sz="1900" spc="-35" dirty="0">
                <a:solidFill>
                  <a:srgbClr val="3A3535"/>
                </a:solidFill>
                <a:latin typeface="Times New Roman"/>
                <a:cs typeface="Times New Roman"/>
              </a:rPr>
              <a:t> </a:t>
            </a:r>
            <a:r>
              <a:rPr sz="1900" dirty="0">
                <a:solidFill>
                  <a:srgbClr val="3A3535"/>
                </a:solidFill>
                <a:latin typeface="Times New Roman"/>
                <a:cs typeface="Times New Roman"/>
              </a:rPr>
              <a:t>bar</a:t>
            </a:r>
            <a:r>
              <a:rPr sz="1900" spc="-45" dirty="0">
                <a:solidFill>
                  <a:srgbClr val="3A3535"/>
                </a:solidFill>
                <a:latin typeface="Times New Roman"/>
                <a:cs typeface="Times New Roman"/>
              </a:rPr>
              <a:t> </a:t>
            </a:r>
            <a:r>
              <a:rPr sz="1900" spc="-10" dirty="0">
                <a:solidFill>
                  <a:srgbClr val="3A3535"/>
                </a:solidFill>
                <a:latin typeface="Times New Roman"/>
                <a:cs typeface="Times New Roman"/>
              </a:rPr>
              <a:t>charts.</a:t>
            </a:r>
            <a:endParaRPr sz="190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2783819" y="7720330"/>
            <a:ext cx="1761489" cy="492759"/>
            <a:chOff x="12783819" y="7720330"/>
            <a:chExt cx="1761489" cy="492759"/>
          </a:xfrm>
        </p:grpSpPr>
        <p:sp>
          <p:nvSpPr>
            <p:cNvPr id="3" name="object 3">
              <a:hlinkClick r:id="rId2"/>
            </p:cNvPr>
            <p:cNvSpPr/>
            <p:nvPr/>
          </p:nvSpPr>
          <p:spPr>
            <a:xfrm>
              <a:off x="12790169" y="7726680"/>
              <a:ext cx="1748789" cy="480059"/>
            </a:xfrm>
            <a:custGeom>
              <a:avLst/>
              <a:gdLst/>
              <a:ahLst/>
              <a:cxnLst/>
              <a:rect l="l" t="t" r="r" b="b"/>
              <a:pathLst>
                <a:path w="1748790" h="480059">
                  <a:moveTo>
                    <a:pt x="1748789" y="0"/>
                  </a:moveTo>
                  <a:lnTo>
                    <a:pt x="0" y="0"/>
                  </a:lnTo>
                  <a:lnTo>
                    <a:pt x="0" y="480060"/>
                  </a:lnTo>
                  <a:lnTo>
                    <a:pt x="1748789" y="480060"/>
                  </a:lnTo>
                  <a:lnTo>
                    <a:pt x="1748789" y="0"/>
                  </a:lnTo>
                  <a:close/>
                </a:path>
              </a:pathLst>
            </a:custGeom>
            <a:solidFill>
              <a:srgbClr val="FFFFFF"/>
            </a:solidFill>
          </p:spPr>
          <p:txBody>
            <a:bodyPr wrap="square" lIns="0" tIns="0" rIns="0" bIns="0" rtlCol="0"/>
            <a:lstStyle/>
            <a:p>
              <a:endParaRPr/>
            </a:p>
          </p:txBody>
        </p:sp>
        <p:sp>
          <p:nvSpPr>
            <p:cNvPr id="4" name="object 4">
              <a:hlinkClick r:id="rId2"/>
            </p:cNvPr>
            <p:cNvSpPr/>
            <p:nvPr/>
          </p:nvSpPr>
          <p:spPr>
            <a:xfrm>
              <a:off x="12790169" y="7726680"/>
              <a:ext cx="1748789" cy="480059"/>
            </a:xfrm>
            <a:custGeom>
              <a:avLst/>
              <a:gdLst/>
              <a:ahLst/>
              <a:cxnLst/>
              <a:rect l="l" t="t" r="r" b="b"/>
              <a:pathLst>
                <a:path w="1748790" h="480059">
                  <a:moveTo>
                    <a:pt x="0" y="480060"/>
                  </a:moveTo>
                  <a:lnTo>
                    <a:pt x="1748789" y="480060"/>
                  </a:lnTo>
                  <a:lnTo>
                    <a:pt x="1748789" y="0"/>
                  </a:lnTo>
                  <a:lnTo>
                    <a:pt x="0" y="0"/>
                  </a:lnTo>
                  <a:lnTo>
                    <a:pt x="0" y="480060"/>
                  </a:lnTo>
                  <a:close/>
                </a:path>
              </a:pathLst>
            </a:custGeom>
            <a:ln w="12700">
              <a:solidFill>
                <a:srgbClr val="6FAC46"/>
              </a:solidFill>
            </a:ln>
          </p:spPr>
          <p:txBody>
            <a:bodyPr wrap="square" lIns="0" tIns="0" rIns="0" bIns="0" rtlCol="0"/>
            <a:lstStyle/>
            <a:p>
              <a:endParaRPr/>
            </a:p>
          </p:txBody>
        </p:sp>
      </p:grpSp>
      <p:sp>
        <p:nvSpPr>
          <p:cNvPr id="5" name="object 5"/>
          <p:cNvSpPr txBox="1"/>
          <p:nvPr/>
        </p:nvSpPr>
        <p:spPr>
          <a:xfrm>
            <a:off x="595376" y="641680"/>
            <a:ext cx="8976360" cy="1145540"/>
          </a:xfrm>
          <a:prstGeom prst="rect">
            <a:avLst/>
          </a:prstGeom>
        </p:spPr>
        <p:txBody>
          <a:bodyPr vert="horz" wrap="square" lIns="0" tIns="13335" rIns="0" bIns="0" rtlCol="0">
            <a:spAutoFit/>
          </a:bodyPr>
          <a:lstStyle/>
          <a:p>
            <a:pPr marL="1812289">
              <a:lnSpc>
                <a:spcPct val="100000"/>
              </a:lnSpc>
              <a:spcBef>
                <a:spcPts val="105"/>
              </a:spcBef>
            </a:pPr>
            <a:r>
              <a:rPr sz="2000" dirty="0">
                <a:solidFill>
                  <a:srgbClr val="1F1E1E"/>
                </a:solidFill>
                <a:latin typeface="Times New Roman"/>
                <a:cs typeface="Times New Roman"/>
              </a:rPr>
              <a:t>Interval</a:t>
            </a:r>
            <a:r>
              <a:rPr sz="2000" spc="-65" dirty="0">
                <a:solidFill>
                  <a:srgbClr val="1F1E1E"/>
                </a:solidFill>
                <a:latin typeface="Times New Roman"/>
                <a:cs typeface="Times New Roman"/>
              </a:rPr>
              <a:t> </a:t>
            </a:r>
            <a:r>
              <a:rPr sz="2000" dirty="0">
                <a:solidFill>
                  <a:srgbClr val="1F1E1E"/>
                </a:solidFill>
                <a:latin typeface="Times New Roman"/>
                <a:cs typeface="Times New Roman"/>
              </a:rPr>
              <a:t>and</a:t>
            </a:r>
            <a:r>
              <a:rPr sz="2000" spc="-10" dirty="0">
                <a:solidFill>
                  <a:srgbClr val="1F1E1E"/>
                </a:solidFill>
                <a:latin typeface="Times New Roman"/>
                <a:cs typeface="Times New Roman"/>
              </a:rPr>
              <a:t> </a:t>
            </a:r>
            <a:r>
              <a:rPr sz="2000" dirty="0">
                <a:solidFill>
                  <a:srgbClr val="1F1E1E"/>
                </a:solidFill>
                <a:latin typeface="Times New Roman"/>
                <a:cs typeface="Times New Roman"/>
              </a:rPr>
              <a:t>Ratio</a:t>
            </a:r>
            <a:r>
              <a:rPr sz="2000" spc="-20" dirty="0">
                <a:solidFill>
                  <a:srgbClr val="1F1E1E"/>
                </a:solidFill>
                <a:latin typeface="Times New Roman"/>
                <a:cs typeface="Times New Roman"/>
              </a:rPr>
              <a:t> </a:t>
            </a:r>
            <a:r>
              <a:rPr sz="2000" dirty="0">
                <a:solidFill>
                  <a:srgbClr val="1F1E1E"/>
                </a:solidFill>
                <a:latin typeface="Times New Roman"/>
                <a:cs typeface="Times New Roman"/>
              </a:rPr>
              <a:t>Scale</a:t>
            </a:r>
            <a:r>
              <a:rPr sz="2000" spc="-20" dirty="0">
                <a:solidFill>
                  <a:srgbClr val="1F1E1E"/>
                </a:solidFill>
                <a:latin typeface="Times New Roman"/>
                <a:cs typeface="Times New Roman"/>
              </a:rPr>
              <a:t> Data</a:t>
            </a:r>
            <a:endParaRPr sz="2000">
              <a:latin typeface="Times New Roman"/>
              <a:cs typeface="Times New Roman"/>
            </a:endParaRPr>
          </a:p>
          <a:p>
            <a:pPr>
              <a:lnSpc>
                <a:spcPct val="100000"/>
              </a:lnSpc>
              <a:spcBef>
                <a:spcPts val="1830"/>
              </a:spcBef>
            </a:pPr>
            <a:endParaRPr sz="2000">
              <a:latin typeface="Times New Roman"/>
              <a:cs typeface="Times New Roman"/>
            </a:endParaRPr>
          </a:p>
          <a:p>
            <a:pPr marL="12700">
              <a:lnSpc>
                <a:spcPct val="100000"/>
              </a:lnSpc>
            </a:pPr>
            <a:r>
              <a:rPr sz="1900" dirty="0">
                <a:solidFill>
                  <a:srgbClr val="3A3535"/>
                </a:solidFill>
                <a:latin typeface="Times New Roman"/>
                <a:cs typeface="Times New Roman"/>
              </a:rPr>
              <a:t>These</a:t>
            </a:r>
            <a:r>
              <a:rPr sz="1900" spc="-40" dirty="0">
                <a:solidFill>
                  <a:srgbClr val="3A3535"/>
                </a:solidFill>
                <a:latin typeface="Times New Roman"/>
                <a:cs typeface="Times New Roman"/>
              </a:rPr>
              <a:t> </a:t>
            </a:r>
            <a:r>
              <a:rPr sz="1900" dirty="0">
                <a:solidFill>
                  <a:srgbClr val="3A3535"/>
                </a:solidFill>
                <a:latin typeface="Times New Roman"/>
                <a:cs typeface="Times New Roman"/>
              </a:rPr>
              <a:t>numerical</a:t>
            </a:r>
            <a:r>
              <a:rPr sz="1900" spc="-20" dirty="0">
                <a:solidFill>
                  <a:srgbClr val="3A3535"/>
                </a:solidFill>
                <a:latin typeface="Times New Roman"/>
                <a:cs typeface="Times New Roman"/>
              </a:rPr>
              <a:t> </a:t>
            </a:r>
            <a:r>
              <a:rPr sz="1900" dirty="0">
                <a:solidFill>
                  <a:srgbClr val="3A3535"/>
                </a:solidFill>
                <a:latin typeface="Times New Roman"/>
                <a:cs typeface="Times New Roman"/>
              </a:rPr>
              <a:t>data</a:t>
            </a:r>
            <a:r>
              <a:rPr sz="1900" spc="-45" dirty="0">
                <a:solidFill>
                  <a:srgbClr val="3A3535"/>
                </a:solidFill>
                <a:latin typeface="Times New Roman"/>
                <a:cs typeface="Times New Roman"/>
              </a:rPr>
              <a:t> </a:t>
            </a:r>
            <a:r>
              <a:rPr sz="1900" dirty="0">
                <a:solidFill>
                  <a:srgbClr val="3A3535"/>
                </a:solidFill>
                <a:latin typeface="Times New Roman"/>
                <a:cs typeface="Times New Roman"/>
              </a:rPr>
              <a:t>types</a:t>
            </a:r>
            <a:r>
              <a:rPr sz="1900" spc="-50" dirty="0">
                <a:solidFill>
                  <a:srgbClr val="3A3535"/>
                </a:solidFill>
                <a:latin typeface="Times New Roman"/>
                <a:cs typeface="Times New Roman"/>
              </a:rPr>
              <a:t> </a:t>
            </a:r>
            <a:r>
              <a:rPr sz="1900" dirty="0">
                <a:solidFill>
                  <a:srgbClr val="3A3535"/>
                </a:solidFill>
                <a:latin typeface="Times New Roman"/>
                <a:cs typeface="Times New Roman"/>
              </a:rPr>
              <a:t>allow</a:t>
            </a:r>
            <a:r>
              <a:rPr sz="1900" spc="-40" dirty="0">
                <a:solidFill>
                  <a:srgbClr val="3A3535"/>
                </a:solidFill>
                <a:latin typeface="Times New Roman"/>
                <a:cs typeface="Times New Roman"/>
              </a:rPr>
              <a:t> </a:t>
            </a:r>
            <a:r>
              <a:rPr sz="1900" dirty="0">
                <a:solidFill>
                  <a:srgbClr val="3A3535"/>
                </a:solidFill>
                <a:latin typeface="Times New Roman"/>
                <a:cs typeface="Times New Roman"/>
              </a:rPr>
              <a:t>for</a:t>
            </a:r>
            <a:r>
              <a:rPr sz="1900" spc="-35" dirty="0">
                <a:solidFill>
                  <a:srgbClr val="3A3535"/>
                </a:solidFill>
                <a:latin typeface="Times New Roman"/>
                <a:cs typeface="Times New Roman"/>
              </a:rPr>
              <a:t> </a:t>
            </a:r>
            <a:r>
              <a:rPr sz="1900" dirty="0">
                <a:solidFill>
                  <a:srgbClr val="3A3535"/>
                </a:solidFill>
                <a:latin typeface="Times New Roman"/>
                <a:cs typeface="Times New Roman"/>
              </a:rPr>
              <a:t>meaningful</a:t>
            </a:r>
            <a:r>
              <a:rPr sz="1900" spc="-5" dirty="0">
                <a:solidFill>
                  <a:srgbClr val="3A3535"/>
                </a:solidFill>
                <a:latin typeface="Times New Roman"/>
                <a:cs typeface="Times New Roman"/>
              </a:rPr>
              <a:t> </a:t>
            </a:r>
            <a:r>
              <a:rPr sz="1900" dirty="0">
                <a:solidFill>
                  <a:srgbClr val="3A3535"/>
                </a:solidFill>
                <a:latin typeface="Times New Roman"/>
                <a:cs typeface="Times New Roman"/>
              </a:rPr>
              <a:t>comparisons, but</a:t>
            </a:r>
            <a:r>
              <a:rPr sz="1900" spc="-40" dirty="0">
                <a:solidFill>
                  <a:srgbClr val="3A3535"/>
                </a:solidFill>
                <a:latin typeface="Times New Roman"/>
                <a:cs typeface="Times New Roman"/>
              </a:rPr>
              <a:t> </a:t>
            </a:r>
            <a:r>
              <a:rPr sz="1900" dirty="0">
                <a:solidFill>
                  <a:srgbClr val="3A3535"/>
                </a:solidFill>
                <a:latin typeface="Times New Roman"/>
                <a:cs typeface="Times New Roman"/>
              </a:rPr>
              <a:t>differ</a:t>
            </a:r>
            <a:r>
              <a:rPr sz="1900" spc="-30" dirty="0">
                <a:solidFill>
                  <a:srgbClr val="3A3535"/>
                </a:solidFill>
                <a:latin typeface="Times New Roman"/>
                <a:cs typeface="Times New Roman"/>
              </a:rPr>
              <a:t> </a:t>
            </a:r>
            <a:r>
              <a:rPr sz="1900" dirty="0">
                <a:solidFill>
                  <a:srgbClr val="3A3535"/>
                </a:solidFill>
                <a:latin typeface="Times New Roman"/>
                <a:cs typeface="Times New Roman"/>
              </a:rPr>
              <a:t>in</a:t>
            </a:r>
            <a:r>
              <a:rPr sz="1900" spc="-35" dirty="0">
                <a:solidFill>
                  <a:srgbClr val="3A3535"/>
                </a:solidFill>
                <a:latin typeface="Times New Roman"/>
                <a:cs typeface="Times New Roman"/>
              </a:rPr>
              <a:t> </a:t>
            </a:r>
            <a:r>
              <a:rPr sz="1900" dirty="0">
                <a:solidFill>
                  <a:srgbClr val="3A3535"/>
                </a:solidFill>
                <a:latin typeface="Times New Roman"/>
                <a:cs typeface="Times New Roman"/>
              </a:rPr>
              <a:t>their</a:t>
            </a:r>
            <a:r>
              <a:rPr sz="1900" spc="-35" dirty="0">
                <a:solidFill>
                  <a:srgbClr val="3A3535"/>
                </a:solidFill>
                <a:latin typeface="Times New Roman"/>
                <a:cs typeface="Times New Roman"/>
              </a:rPr>
              <a:t> </a:t>
            </a:r>
            <a:r>
              <a:rPr sz="1900" dirty="0">
                <a:solidFill>
                  <a:srgbClr val="3A3535"/>
                </a:solidFill>
                <a:latin typeface="Times New Roman"/>
                <a:cs typeface="Times New Roman"/>
              </a:rPr>
              <a:t>zero</a:t>
            </a:r>
            <a:r>
              <a:rPr sz="1900" spc="-35" dirty="0">
                <a:solidFill>
                  <a:srgbClr val="3A3535"/>
                </a:solidFill>
                <a:latin typeface="Times New Roman"/>
                <a:cs typeface="Times New Roman"/>
              </a:rPr>
              <a:t> </a:t>
            </a:r>
            <a:r>
              <a:rPr sz="1900" spc="-10" dirty="0">
                <a:solidFill>
                  <a:srgbClr val="3A3535"/>
                </a:solidFill>
                <a:latin typeface="Times New Roman"/>
                <a:cs typeface="Times New Roman"/>
              </a:rPr>
              <a:t>points.</a:t>
            </a:r>
            <a:endParaRPr sz="1900">
              <a:latin typeface="Times New Roman"/>
              <a:cs typeface="Times New Roman"/>
            </a:endParaRPr>
          </a:p>
        </p:txBody>
      </p:sp>
      <p:grpSp>
        <p:nvGrpSpPr>
          <p:cNvPr id="6" name="object 6"/>
          <p:cNvGrpSpPr/>
          <p:nvPr/>
        </p:nvGrpSpPr>
        <p:grpSpPr>
          <a:xfrm>
            <a:off x="290626" y="2286889"/>
            <a:ext cx="4234815" cy="4062729"/>
            <a:chOff x="290626" y="2286889"/>
            <a:chExt cx="4234815" cy="4062729"/>
          </a:xfrm>
        </p:grpSpPr>
        <p:sp>
          <p:nvSpPr>
            <p:cNvPr id="7" name="object 7"/>
            <p:cNvSpPr/>
            <p:nvPr/>
          </p:nvSpPr>
          <p:spPr>
            <a:xfrm>
              <a:off x="294436" y="2290699"/>
              <a:ext cx="4227195" cy="4055110"/>
            </a:xfrm>
            <a:custGeom>
              <a:avLst/>
              <a:gdLst/>
              <a:ahLst/>
              <a:cxnLst/>
              <a:rect l="l" t="t" r="r" b="b"/>
              <a:pathLst>
                <a:path w="4227195" h="4055110">
                  <a:moveTo>
                    <a:pt x="4135831" y="0"/>
                  </a:moveTo>
                  <a:lnTo>
                    <a:pt x="90995" y="0"/>
                  </a:lnTo>
                  <a:lnTo>
                    <a:pt x="55576" y="7155"/>
                  </a:lnTo>
                  <a:lnTo>
                    <a:pt x="26652" y="26669"/>
                  </a:lnTo>
                  <a:lnTo>
                    <a:pt x="7151" y="55614"/>
                  </a:lnTo>
                  <a:lnTo>
                    <a:pt x="0" y="91059"/>
                  </a:lnTo>
                  <a:lnTo>
                    <a:pt x="0" y="3963924"/>
                  </a:lnTo>
                  <a:lnTo>
                    <a:pt x="7151" y="3999368"/>
                  </a:lnTo>
                  <a:lnTo>
                    <a:pt x="26652" y="4028313"/>
                  </a:lnTo>
                  <a:lnTo>
                    <a:pt x="55576" y="4047827"/>
                  </a:lnTo>
                  <a:lnTo>
                    <a:pt x="90995" y="4054982"/>
                  </a:lnTo>
                  <a:lnTo>
                    <a:pt x="4135831" y="4054982"/>
                  </a:lnTo>
                  <a:lnTo>
                    <a:pt x="4171276" y="4047827"/>
                  </a:lnTo>
                  <a:lnTo>
                    <a:pt x="4200220" y="4028313"/>
                  </a:lnTo>
                  <a:lnTo>
                    <a:pt x="4219734" y="3999368"/>
                  </a:lnTo>
                  <a:lnTo>
                    <a:pt x="4226890" y="3963924"/>
                  </a:lnTo>
                  <a:lnTo>
                    <a:pt x="4226890" y="91059"/>
                  </a:lnTo>
                  <a:lnTo>
                    <a:pt x="4219734" y="55614"/>
                  </a:lnTo>
                  <a:lnTo>
                    <a:pt x="4200220" y="26670"/>
                  </a:lnTo>
                  <a:lnTo>
                    <a:pt x="4171276" y="7155"/>
                  </a:lnTo>
                  <a:lnTo>
                    <a:pt x="4135831" y="0"/>
                  </a:lnTo>
                  <a:close/>
                </a:path>
              </a:pathLst>
            </a:custGeom>
            <a:solidFill>
              <a:srgbClr val="F8D2D5"/>
            </a:solidFill>
          </p:spPr>
          <p:txBody>
            <a:bodyPr wrap="square" lIns="0" tIns="0" rIns="0" bIns="0" rtlCol="0"/>
            <a:lstStyle/>
            <a:p>
              <a:endParaRPr/>
            </a:p>
          </p:txBody>
        </p:sp>
        <p:sp>
          <p:nvSpPr>
            <p:cNvPr id="8" name="object 8"/>
            <p:cNvSpPr/>
            <p:nvPr/>
          </p:nvSpPr>
          <p:spPr>
            <a:xfrm>
              <a:off x="294436" y="2290699"/>
              <a:ext cx="4227195" cy="4055110"/>
            </a:xfrm>
            <a:custGeom>
              <a:avLst/>
              <a:gdLst/>
              <a:ahLst/>
              <a:cxnLst/>
              <a:rect l="l" t="t" r="r" b="b"/>
              <a:pathLst>
                <a:path w="4227195" h="4055110">
                  <a:moveTo>
                    <a:pt x="0" y="91059"/>
                  </a:moveTo>
                  <a:lnTo>
                    <a:pt x="7151" y="55614"/>
                  </a:lnTo>
                  <a:lnTo>
                    <a:pt x="26652" y="26669"/>
                  </a:lnTo>
                  <a:lnTo>
                    <a:pt x="55576" y="7155"/>
                  </a:lnTo>
                  <a:lnTo>
                    <a:pt x="90995" y="0"/>
                  </a:lnTo>
                  <a:lnTo>
                    <a:pt x="4135831" y="0"/>
                  </a:lnTo>
                  <a:lnTo>
                    <a:pt x="4171276" y="7155"/>
                  </a:lnTo>
                  <a:lnTo>
                    <a:pt x="4200220" y="26670"/>
                  </a:lnTo>
                  <a:lnTo>
                    <a:pt x="4219734" y="55614"/>
                  </a:lnTo>
                  <a:lnTo>
                    <a:pt x="4226890" y="91059"/>
                  </a:lnTo>
                  <a:lnTo>
                    <a:pt x="4226890" y="3963924"/>
                  </a:lnTo>
                  <a:lnTo>
                    <a:pt x="4219734" y="3999368"/>
                  </a:lnTo>
                  <a:lnTo>
                    <a:pt x="4200220" y="4028313"/>
                  </a:lnTo>
                  <a:lnTo>
                    <a:pt x="4171276" y="4047827"/>
                  </a:lnTo>
                  <a:lnTo>
                    <a:pt x="4135831" y="4054982"/>
                  </a:lnTo>
                  <a:lnTo>
                    <a:pt x="90995" y="4054982"/>
                  </a:lnTo>
                  <a:lnTo>
                    <a:pt x="55576" y="4047827"/>
                  </a:lnTo>
                  <a:lnTo>
                    <a:pt x="26652" y="4028313"/>
                  </a:lnTo>
                  <a:lnTo>
                    <a:pt x="7151" y="3999368"/>
                  </a:lnTo>
                  <a:lnTo>
                    <a:pt x="0" y="3963924"/>
                  </a:lnTo>
                  <a:lnTo>
                    <a:pt x="0" y="91059"/>
                  </a:lnTo>
                  <a:close/>
                </a:path>
              </a:pathLst>
            </a:custGeom>
            <a:ln w="7620">
              <a:solidFill>
                <a:srgbClr val="DFB8BB"/>
              </a:solidFill>
            </a:ln>
          </p:spPr>
          <p:txBody>
            <a:bodyPr wrap="square" lIns="0" tIns="0" rIns="0" bIns="0" rtlCol="0"/>
            <a:lstStyle/>
            <a:p>
              <a:endParaRPr/>
            </a:p>
          </p:txBody>
        </p:sp>
      </p:grpSp>
      <p:sp>
        <p:nvSpPr>
          <p:cNvPr id="9" name="object 9"/>
          <p:cNvSpPr txBox="1"/>
          <p:nvPr/>
        </p:nvSpPr>
        <p:spPr>
          <a:xfrm>
            <a:off x="745947" y="2599181"/>
            <a:ext cx="2165985" cy="360680"/>
          </a:xfrm>
          <a:prstGeom prst="rect">
            <a:avLst/>
          </a:prstGeom>
        </p:spPr>
        <p:txBody>
          <a:bodyPr vert="horz" wrap="square" lIns="0" tIns="12065" rIns="0" bIns="0" rtlCol="0">
            <a:spAutoFit/>
          </a:bodyPr>
          <a:lstStyle/>
          <a:p>
            <a:pPr marL="12700">
              <a:lnSpc>
                <a:spcPct val="100000"/>
              </a:lnSpc>
              <a:spcBef>
                <a:spcPts val="95"/>
              </a:spcBef>
            </a:pPr>
            <a:r>
              <a:rPr sz="2200" dirty="0">
                <a:solidFill>
                  <a:srgbClr val="3A3535"/>
                </a:solidFill>
                <a:latin typeface="Times New Roman"/>
                <a:cs typeface="Times New Roman"/>
              </a:rPr>
              <a:t>Interval</a:t>
            </a:r>
            <a:r>
              <a:rPr sz="2200" spc="-45" dirty="0">
                <a:solidFill>
                  <a:srgbClr val="3A3535"/>
                </a:solidFill>
                <a:latin typeface="Times New Roman"/>
                <a:cs typeface="Times New Roman"/>
              </a:rPr>
              <a:t> </a:t>
            </a:r>
            <a:r>
              <a:rPr sz="2200" dirty="0">
                <a:solidFill>
                  <a:srgbClr val="3A3535"/>
                </a:solidFill>
                <a:latin typeface="Times New Roman"/>
                <a:cs typeface="Times New Roman"/>
              </a:rPr>
              <a:t>Scale</a:t>
            </a:r>
            <a:r>
              <a:rPr sz="2200" spc="-65" dirty="0">
                <a:solidFill>
                  <a:srgbClr val="3A3535"/>
                </a:solidFill>
                <a:latin typeface="Times New Roman"/>
                <a:cs typeface="Times New Roman"/>
              </a:rPr>
              <a:t> </a:t>
            </a:r>
            <a:r>
              <a:rPr sz="2200" spc="-20" dirty="0">
                <a:solidFill>
                  <a:srgbClr val="3A3535"/>
                </a:solidFill>
                <a:latin typeface="Times New Roman"/>
                <a:cs typeface="Times New Roman"/>
              </a:rPr>
              <a:t>Data</a:t>
            </a:r>
            <a:endParaRPr sz="2200">
              <a:latin typeface="Times New Roman"/>
              <a:cs typeface="Times New Roman"/>
            </a:endParaRPr>
          </a:p>
        </p:txBody>
      </p:sp>
      <p:sp>
        <p:nvSpPr>
          <p:cNvPr id="10" name="object 10"/>
          <p:cNvSpPr txBox="1"/>
          <p:nvPr/>
        </p:nvSpPr>
        <p:spPr>
          <a:xfrm>
            <a:off x="506069" y="3246453"/>
            <a:ext cx="3805554" cy="1968500"/>
          </a:xfrm>
          <a:prstGeom prst="rect">
            <a:avLst/>
          </a:prstGeom>
        </p:spPr>
        <p:txBody>
          <a:bodyPr vert="horz" wrap="square" lIns="0" tIns="12065" rIns="0" bIns="0" rtlCol="0">
            <a:spAutoFit/>
          </a:bodyPr>
          <a:lstStyle/>
          <a:p>
            <a:pPr marL="12700" marR="5080" algn="just">
              <a:lnSpc>
                <a:spcPct val="150000"/>
              </a:lnSpc>
              <a:spcBef>
                <a:spcPts val="95"/>
              </a:spcBef>
            </a:pPr>
            <a:r>
              <a:rPr sz="1700" dirty="0">
                <a:solidFill>
                  <a:srgbClr val="3A3535"/>
                </a:solidFill>
                <a:latin typeface="Times New Roman"/>
                <a:cs typeface="Times New Roman"/>
              </a:rPr>
              <a:t>Differences</a:t>
            </a:r>
            <a:r>
              <a:rPr sz="1700" spc="375" dirty="0">
                <a:solidFill>
                  <a:srgbClr val="3A3535"/>
                </a:solidFill>
                <a:latin typeface="Times New Roman"/>
                <a:cs typeface="Times New Roman"/>
              </a:rPr>
              <a:t>    </a:t>
            </a:r>
            <a:r>
              <a:rPr sz="1700" dirty="0">
                <a:solidFill>
                  <a:srgbClr val="3A3535"/>
                </a:solidFill>
                <a:latin typeface="Times New Roman"/>
                <a:cs typeface="Times New Roman"/>
              </a:rPr>
              <a:t>between</a:t>
            </a:r>
            <a:r>
              <a:rPr sz="1700" spc="380" dirty="0">
                <a:solidFill>
                  <a:srgbClr val="3A3535"/>
                </a:solidFill>
                <a:latin typeface="Times New Roman"/>
                <a:cs typeface="Times New Roman"/>
              </a:rPr>
              <a:t>    </a:t>
            </a:r>
            <a:r>
              <a:rPr sz="1700" dirty="0">
                <a:solidFill>
                  <a:srgbClr val="3A3535"/>
                </a:solidFill>
                <a:latin typeface="Times New Roman"/>
                <a:cs typeface="Times New Roman"/>
              </a:rPr>
              <a:t>values</a:t>
            </a:r>
            <a:r>
              <a:rPr sz="1700" spc="385" dirty="0">
                <a:solidFill>
                  <a:srgbClr val="3A3535"/>
                </a:solidFill>
                <a:latin typeface="Times New Roman"/>
                <a:cs typeface="Times New Roman"/>
              </a:rPr>
              <a:t>    </a:t>
            </a:r>
            <a:r>
              <a:rPr sz="1700" spc="-25" dirty="0">
                <a:solidFill>
                  <a:srgbClr val="3A3535"/>
                </a:solidFill>
                <a:latin typeface="Times New Roman"/>
                <a:cs typeface="Times New Roman"/>
              </a:rPr>
              <a:t>are </a:t>
            </a:r>
            <a:r>
              <a:rPr sz="1700" dirty="0">
                <a:solidFill>
                  <a:srgbClr val="3A3535"/>
                </a:solidFill>
                <a:latin typeface="Times New Roman"/>
                <a:cs typeface="Times New Roman"/>
              </a:rPr>
              <a:t>meaningful,</a:t>
            </a:r>
            <a:r>
              <a:rPr sz="1700" spc="200" dirty="0">
                <a:solidFill>
                  <a:srgbClr val="3A3535"/>
                </a:solidFill>
                <a:latin typeface="Times New Roman"/>
                <a:cs typeface="Times New Roman"/>
              </a:rPr>
              <a:t> </a:t>
            </a:r>
            <a:r>
              <a:rPr sz="1700" dirty="0">
                <a:solidFill>
                  <a:srgbClr val="3A3535"/>
                </a:solidFill>
                <a:latin typeface="Times New Roman"/>
                <a:cs typeface="Times New Roman"/>
              </a:rPr>
              <a:t>but</a:t>
            </a:r>
            <a:r>
              <a:rPr sz="1700" spc="195" dirty="0">
                <a:solidFill>
                  <a:srgbClr val="3A3535"/>
                </a:solidFill>
                <a:latin typeface="Times New Roman"/>
                <a:cs typeface="Times New Roman"/>
              </a:rPr>
              <a:t> </a:t>
            </a:r>
            <a:r>
              <a:rPr sz="1700" dirty="0">
                <a:solidFill>
                  <a:srgbClr val="3A3535"/>
                </a:solidFill>
                <a:latin typeface="Times New Roman"/>
                <a:cs typeface="Times New Roman"/>
              </a:rPr>
              <a:t>there's</a:t>
            </a:r>
            <a:r>
              <a:rPr sz="1700" spc="195" dirty="0">
                <a:solidFill>
                  <a:srgbClr val="3A3535"/>
                </a:solidFill>
                <a:latin typeface="Times New Roman"/>
                <a:cs typeface="Times New Roman"/>
              </a:rPr>
              <a:t> </a:t>
            </a:r>
            <a:r>
              <a:rPr sz="1700" dirty="0">
                <a:solidFill>
                  <a:srgbClr val="3A3535"/>
                </a:solidFill>
                <a:latin typeface="Times New Roman"/>
                <a:cs typeface="Times New Roman"/>
              </a:rPr>
              <a:t>no</a:t>
            </a:r>
            <a:r>
              <a:rPr sz="1700" spc="195" dirty="0">
                <a:solidFill>
                  <a:srgbClr val="3A3535"/>
                </a:solidFill>
                <a:latin typeface="Times New Roman"/>
                <a:cs typeface="Times New Roman"/>
              </a:rPr>
              <a:t> </a:t>
            </a:r>
            <a:r>
              <a:rPr sz="1700" dirty="0">
                <a:solidFill>
                  <a:srgbClr val="3A3535"/>
                </a:solidFill>
                <a:latin typeface="Times New Roman"/>
                <a:cs typeface="Times New Roman"/>
              </a:rPr>
              <a:t>true</a:t>
            </a:r>
            <a:r>
              <a:rPr sz="1700" spc="185" dirty="0">
                <a:solidFill>
                  <a:srgbClr val="3A3535"/>
                </a:solidFill>
                <a:latin typeface="Times New Roman"/>
                <a:cs typeface="Times New Roman"/>
              </a:rPr>
              <a:t> </a:t>
            </a:r>
            <a:r>
              <a:rPr sz="1700" dirty="0">
                <a:solidFill>
                  <a:srgbClr val="3A3535"/>
                </a:solidFill>
                <a:latin typeface="Times New Roman"/>
                <a:cs typeface="Times New Roman"/>
              </a:rPr>
              <a:t>zero</a:t>
            </a:r>
            <a:r>
              <a:rPr sz="1700" spc="200" dirty="0">
                <a:solidFill>
                  <a:srgbClr val="3A3535"/>
                </a:solidFill>
                <a:latin typeface="Times New Roman"/>
                <a:cs typeface="Times New Roman"/>
              </a:rPr>
              <a:t> </a:t>
            </a:r>
            <a:r>
              <a:rPr sz="1700" spc="-10" dirty="0">
                <a:solidFill>
                  <a:srgbClr val="3A3535"/>
                </a:solidFill>
                <a:latin typeface="Times New Roman"/>
                <a:cs typeface="Times New Roman"/>
              </a:rPr>
              <a:t>point. </a:t>
            </a:r>
            <a:r>
              <a:rPr sz="1700" dirty="0">
                <a:solidFill>
                  <a:srgbClr val="3A3535"/>
                </a:solidFill>
                <a:latin typeface="Times New Roman"/>
                <a:cs typeface="Times New Roman"/>
              </a:rPr>
              <a:t>For</a:t>
            </a:r>
            <a:r>
              <a:rPr sz="1700" spc="300" dirty="0">
                <a:solidFill>
                  <a:srgbClr val="3A3535"/>
                </a:solidFill>
                <a:latin typeface="Times New Roman"/>
                <a:cs typeface="Times New Roman"/>
              </a:rPr>
              <a:t> </a:t>
            </a:r>
            <a:r>
              <a:rPr sz="1700" dirty="0">
                <a:solidFill>
                  <a:srgbClr val="3A3535"/>
                </a:solidFill>
                <a:latin typeface="Times New Roman"/>
                <a:cs typeface="Times New Roman"/>
              </a:rPr>
              <a:t>example,</a:t>
            </a:r>
            <a:r>
              <a:rPr sz="1700" spc="310" dirty="0">
                <a:solidFill>
                  <a:srgbClr val="3A3535"/>
                </a:solidFill>
                <a:latin typeface="Times New Roman"/>
                <a:cs typeface="Times New Roman"/>
              </a:rPr>
              <a:t> </a:t>
            </a:r>
            <a:r>
              <a:rPr sz="1700" dirty="0">
                <a:solidFill>
                  <a:srgbClr val="3A3535"/>
                </a:solidFill>
                <a:latin typeface="Times New Roman"/>
                <a:cs typeface="Times New Roman"/>
              </a:rPr>
              <a:t>temperature</a:t>
            </a:r>
            <a:r>
              <a:rPr sz="1700" spc="300" dirty="0">
                <a:solidFill>
                  <a:srgbClr val="3A3535"/>
                </a:solidFill>
                <a:latin typeface="Times New Roman"/>
                <a:cs typeface="Times New Roman"/>
              </a:rPr>
              <a:t> </a:t>
            </a:r>
            <a:r>
              <a:rPr sz="1700" dirty="0">
                <a:solidFill>
                  <a:srgbClr val="3A3535"/>
                </a:solidFill>
                <a:latin typeface="Times New Roman"/>
                <a:cs typeface="Times New Roman"/>
              </a:rPr>
              <a:t>in</a:t>
            </a:r>
            <a:r>
              <a:rPr sz="1700" spc="305" dirty="0">
                <a:solidFill>
                  <a:srgbClr val="3A3535"/>
                </a:solidFill>
                <a:latin typeface="Times New Roman"/>
                <a:cs typeface="Times New Roman"/>
              </a:rPr>
              <a:t> </a:t>
            </a:r>
            <a:r>
              <a:rPr sz="1700" dirty="0">
                <a:solidFill>
                  <a:srgbClr val="3A3535"/>
                </a:solidFill>
                <a:latin typeface="Times New Roman"/>
                <a:cs typeface="Times New Roman"/>
              </a:rPr>
              <a:t>Celsius:</a:t>
            </a:r>
            <a:r>
              <a:rPr sz="1700" spc="310" dirty="0">
                <a:solidFill>
                  <a:srgbClr val="3A3535"/>
                </a:solidFill>
                <a:latin typeface="Times New Roman"/>
                <a:cs typeface="Times New Roman"/>
              </a:rPr>
              <a:t> </a:t>
            </a:r>
            <a:r>
              <a:rPr sz="1700" spc="-25" dirty="0">
                <a:solidFill>
                  <a:srgbClr val="3A3535"/>
                </a:solidFill>
                <a:latin typeface="Times New Roman"/>
                <a:cs typeface="Times New Roman"/>
              </a:rPr>
              <a:t>0</a:t>
            </a:r>
            <a:r>
              <a:rPr sz="1700" spc="-25" dirty="0">
                <a:solidFill>
                  <a:srgbClr val="3A3535"/>
                </a:solidFill>
                <a:latin typeface="Sylfaen"/>
                <a:cs typeface="Sylfaen"/>
              </a:rPr>
              <a:t>°</a:t>
            </a:r>
            <a:r>
              <a:rPr sz="1700" spc="-25" dirty="0">
                <a:solidFill>
                  <a:srgbClr val="3A3535"/>
                </a:solidFill>
                <a:latin typeface="Times New Roman"/>
                <a:cs typeface="Times New Roman"/>
              </a:rPr>
              <a:t>C </a:t>
            </a:r>
            <a:r>
              <a:rPr sz="1700" dirty="0">
                <a:solidFill>
                  <a:srgbClr val="3A3535"/>
                </a:solidFill>
                <a:latin typeface="Times New Roman"/>
                <a:cs typeface="Times New Roman"/>
              </a:rPr>
              <a:t>doesn't</a:t>
            </a:r>
            <a:r>
              <a:rPr sz="1700" spc="450" dirty="0">
                <a:solidFill>
                  <a:srgbClr val="3A3535"/>
                </a:solidFill>
                <a:latin typeface="Times New Roman"/>
                <a:cs typeface="Times New Roman"/>
              </a:rPr>
              <a:t> </a:t>
            </a:r>
            <a:r>
              <a:rPr sz="1700" dirty="0">
                <a:solidFill>
                  <a:srgbClr val="3A3535"/>
                </a:solidFill>
                <a:latin typeface="Times New Roman"/>
                <a:cs typeface="Times New Roman"/>
              </a:rPr>
              <a:t>mean</a:t>
            </a:r>
            <a:r>
              <a:rPr sz="1700" spc="445" dirty="0">
                <a:solidFill>
                  <a:srgbClr val="3A3535"/>
                </a:solidFill>
                <a:latin typeface="Times New Roman"/>
                <a:cs typeface="Times New Roman"/>
              </a:rPr>
              <a:t> </a:t>
            </a:r>
            <a:r>
              <a:rPr sz="1700" dirty="0">
                <a:solidFill>
                  <a:srgbClr val="3A3535"/>
                </a:solidFill>
                <a:latin typeface="Times New Roman"/>
                <a:cs typeface="Times New Roman"/>
              </a:rPr>
              <a:t>absence</a:t>
            </a:r>
            <a:r>
              <a:rPr sz="1700" spc="434" dirty="0">
                <a:solidFill>
                  <a:srgbClr val="3A3535"/>
                </a:solidFill>
                <a:latin typeface="Times New Roman"/>
                <a:cs typeface="Times New Roman"/>
              </a:rPr>
              <a:t> </a:t>
            </a:r>
            <a:r>
              <a:rPr sz="1700" dirty="0">
                <a:solidFill>
                  <a:srgbClr val="3A3535"/>
                </a:solidFill>
                <a:latin typeface="Times New Roman"/>
                <a:cs typeface="Times New Roman"/>
              </a:rPr>
              <a:t>of</a:t>
            </a:r>
            <a:r>
              <a:rPr sz="1700" spc="455" dirty="0">
                <a:solidFill>
                  <a:srgbClr val="3A3535"/>
                </a:solidFill>
                <a:latin typeface="Times New Roman"/>
                <a:cs typeface="Times New Roman"/>
              </a:rPr>
              <a:t> </a:t>
            </a:r>
            <a:r>
              <a:rPr sz="1700" dirty="0">
                <a:solidFill>
                  <a:srgbClr val="3A3535"/>
                </a:solidFill>
                <a:latin typeface="Times New Roman"/>
                <a:cs typeface="Times New Roman"/>
              </a:rPr>
              <a:t>temperature,</a:t>
            </a:r>
            <a:r>
              <a:rPr sz="1700" spc="445" dirty="0">
                <a:solidFill>
                  <a:srgbClr val="3A3535"/>
                </a:solidFill>
                <a:latin typeface="Times New Roman"/>
                <a:cs typeface="Times New Roman"/>
              </a:rPr>
              <a:t> </a:t>
            </a:r>
            <a:r>
              <a:rPr sz="1700" spc="-25" dirty="0">
                <a:solidFill>
                  <a:srgbClr val="3A3535"/>
                </a:solidFill>
                <a:latin typeface="Times New Roman"/>
                <a:cs typeface="Times New Roman"/>
              </a:rPr>
              <a:t>so </a:t>
            </a:r>
            <a:r>
              <a:rPr sz="1700" dirty="0">
                <a:solidFill>
                  <a:srgbClr val="3A3535"/>
                </a:solidFill>
                <a:latin typeface="Times New Roman"/>
                <a:cs typeface="Times New Roman"/>
              </a:rPr>
              <a:t>20</a:t>
            </a:r>
            <a:r>
              <a:rPr sz="1700" dirty="0">
                <a:solidFill>
                  <a:srgbClr val="3A3535"/>
                </a:solidFill>
                <a:latin typeface="Sylfaen"/>
                <a:cs typeface="Sylfaen"/>
              </a:rPr>
              <a:t>°</a:t>
            </a:r>
            <a:r>
              <a:rPr sz="1700" dirty="0">
                <a:solidFill>
                  <a:srgbClr val="3A3535"/>
                </a:solidFill>
                <a:latin typeface="Times New Roman"/>
                <a:cs typeface="Times New Roman"/>
              </a:rPr>
              <a:t>C</a:t>
            </a:r>
            <a:r>
              <a:rPr sz="1700" spc="-25" dirty="0">
                <a:solidFill>
                  <a:srgbClr val="3A3535"/>
                </a:solidFill>
                <a:latin typeface="Times New Roman"/>
                <a:cs typeface="Times New Roman"/>
              </a:rPr>
              <a:t> </a:t>
            </a:r>
            <a:r>
              <a:rPr sz="1700" dirty="0">
                <a:solidFill>
                  <a:srgbClr val="3A3535"/>
                </a:solidFill>
                <a:latin typeface="Times New Roman"/>
                <a:cs typeface="Times New Roman"/>
              </a:rPr>
              <a:t>isn't</a:t>
            </a:r>
            <a:r>
              <a:rPr sz="1700" spc="-5" dirty="0">
                <a:solidFill>
                  <a:srgbClr val="3A3535"/>
                </a:solidFill>
                <a:latin typeface="Times New Roman"/>
                <a:cs typeface="Times New Roman"/>
              </a:rPr>
              <a:t> </a:t>
            </a:r>
            <a:r>
              <a:rPr sz="1700" dirty="0">
                <a:solidFill>
                  <a:srgbClr val="3A3535"/>
                </a:solidFill>
                <a:latin typeface="Times New Roman"/>
                <a:cs typeface="Times New Roman"/>
              </a:rPr>
              <a:t>"twice</a:t>
            </a:r>
            <a:r>
              <a:rPr sz="1700" spc="-25" dirty="0">
                <a:solidFill>
                  <a:srgbClr val="3A3535"/>
                </a:solidFill>
                <a:latin typeface="Times New Roman"/>
                <a:cs typeface="Times New Roman"/>
              </a:rPr>
              <a:t> </a:t>
            </a:r>
            <a:r>
              <a:rPr sz="1700" dirty="0">
                <a:solidFill>
                  <a:srgbClr val="3A3535"/>
                </a:solidFill>
                <a:latin typeface="Times New Roman"/>
                <a:cs typeface="Times New Roman"/>
              </a:rPr>
              <a:t>as</a:t>
            </a:r>
            <a:r>
              <a:rPr sz="1700" spc="-25" dirty="0">
                <a:solidFill>
                  <a:srgbClr val="3A3535"/>
                </a:solidFill>
                <a:latin typeface="Times New Roman"/>
                <a:cs typeface="Times New Roman"/>
              </a:rPr>
              <a:t> </a:t>
            </a:r>
            <a:r>
              <a:rPr sz="1700" dirty="0">
                <a:solidFill>
                  <a:srgbClr val="3A3535"/>
                </a:solidFill>
                <a:latin typeface="Times New Roman"/>
                <a:cs typeface="Times New Roman"/>
              </a:rPr>
              <a:t>hot"</a:t>
            </a:r>
            <a:r>
              <a:rPr sz="1700" spc="-10" dirty="0">
                <a:solidFill>
                  <a:srgbClr val="3A3535"/>
                </a:solidFill>
                <a:latin typeface="Times New Roman"/>
                <a:cs typeface="Times New Roman"/>
              </a:rPr>
              <a:t> </a:t>
            </a:r>
            <a:r>
              <a:rPr sz="1700" dirty="0">
                <a:solidFill>
                  <a:srgbClr val="3A3535"/>
                </a:solidFill>
                <a:latin typeface="Times New Roman"/>
                <a:cs typeface="Times New Roman"/>
              </a:rPr>
              <a:t>as</a:t>
            </a:r>
            <a:r>
              <a:rPr sz="1700" spc="-20" dirty="0">
                <a:solidFill>
                  <a:srgbClr val="3A3535"/>
                </a:solidFill>
                <a:latin typeface="Times New Roman"/>
                <a:cs typeface="Times New Roman"/>
              </a:rPr>
              <a:t> 10</a:t>
            </a:r>
            <a:r>
              <a:rPr sz="1700" spc="-20" dirty="0">
                <a:solidFill>
                  <a:srgbClr val="3A3535"/>
                </a:solidFill>
                <a:latin typeface="Sylfaen"/>
                <a:cs typeface="Sylfaen"/>
              </a:rPr>
              <a:t>°</a:t>
            </a:r>
            <a:r>
              <a:rPr sz="1700" spc="-20" dirty="0">
                <a:solidFill>
                  <a:srgbClr val="3A3535"/>
                </a:solidFill>
                <a:latin typeface="Times New Roman"/>
                <a:cs typeface="Times New Roman"/>
              </a:rPr>
              <a:t>C.</a:t>
            </a:r>
            <a:endParaRPr sz="1700">
              <a:latin typeface="Times New Roman"/>
              <a:cs typeface="Times New Roman"/>
            </a:endParaRPr>
          </a:p>
        </p:txBody>
      </p:sp>
      <p:grpSp>
        <p:nvGrpSpPr>
          <p:cNvPr id="11" name="object 11"/>
          <p:cNvGrpSpPr/>
          <p:nvPr/>
        </p:nvGrpSpPr>
        <p:grpSpPr>
          <a:xfrm>
            <a:off x="4730241" y="2199513"/>
            <a:ext cx="4234815" cy="4062729"/>
            <a:chOff x="4730241" y="2199513"/>
            <a:chExt cx="4234815" cy="4062729"/>
          </a:xfrm>
        </p:grpSpPr>
        <p:sp>
          <p:nvSpPr>
            <p:cNvPr id="12" name="object 12"/>
            <p:cNvSpPr/>
            <p:nvPr/>
          </p:nvSpPr>
          <p:spPr>
            <a:xfrm>
              <a:off x="4734051" y="2203323"/>
              <a:ext cx="4227195" cy="4055110"/>
            </a:xfrm>
            <a:custGeom>
              <a:avLst/>
              <a:gdLst/>
              <a:ahLst/>
              <a:cxnLst/>
              <a:rect l="l" t="t" r="r" b="b"/>
              <a:pathLst>
                <a:path w="4227195" h="4055110">
                  <a:moveTo>
                    <a:pt x="4135881" y="0"/>
                  </a:moveTo>
                  <a:lnTo>
                    <a:pt x="90932" y="0"/>
                  </a:lnTo>
                  <a:lnTo>
                    <a:pt x="55560" y="7135"/>
                  </a:lnTo>
                  <a:lnTo>
                    <a:pt x="26654" y="26606"/>
                  </a:lnTo>
                  <a:lnTo>
                    <a:pt x="7153" y="55506"/>
                  </a:lnTo>
                  <a:lnTo>
                    <a:pt x="0" y="90931"/>
                  </a:lnTo>
                  <a:lnTo>
                    <a:pt x="0" y="3963797"/>
                  </a:lnTo>
                  <a:lnTo>
                    <a:pt x="7153" y="3999241"/>
                  </a:lnTo>
                  <a:lnTo>
                    <a:pt x="26654" y="4028186"/>
                  </a:lnTo>
                  <a:lnTo>
                    <a:pt x="55560" y="4047700"/>
                  </a:lnTo>
                  <a:lnTo>
                    <a:pt x="90932" y="4054855"/>
                  </a:lnTo>
                  <a:lnTo>
                    <a:pt x="4135881" y="4054855"/>
                  </a:lnTo>
                  <a:lnTo>
                    <a:pt x="4171253" y="4047700"/>
                  </a:lnTo>
                  <a:lnTo>
                    <a:pt x="4200159" y="4028186"/>
                  </a:lnTo>
                  <a:lnTo>
                    <a:pt x="4219660" y="3999241"/>
                  </a:lnTo>
                  <a:lnTo>
                    <a:pt x="4226814" y="3963797"/>
                  </a:lnTo>
                  <a:lnTo>
                    <a:pt x="4226814" y="90931"/>
                  </a:lnTo>
                  <a:lnTo>
                    <a:pt x="4219660" y="55506"/>
                  </a:lnTo>
                  <a:lnTo>
                    <a:pt x="4200159" y="26606"/>
                  </a:lnTo>
                  <a:lnTo>
                    <a:pt x="4171253" y="7135"/>
                  </a:lnTo>
                  <a:lnTo>
                    <a:pt x="4135881" y="0"/>
                  </a:lnTo>
                  <a:close/>
                </a:path>
              </a:pathLst>
            </a:custGeom>
            <a:solidFill>
              <a:srgbClr val="F8D2D5"/>
            </a:solidFill>
          </p:spPr>
          <p:txBody>
            <a:bodyPr wrap="square" lIns="0" tIns="0" rIns="0" bIns="0" rtlCol="0"/>
            <a:lstStyle/>
            <a:p>
              <a:endParaRPr/>
            </a:p>
          </p:txBody>
        </p:sp>
        <p:sp>
          <p:nvSpPr>
            <p:cNvPr id="13" name="object 13"/>
            <p:cNvSpPr/>
            <p:nvPr/>
          </p:nvSpPr>
          <p:spPr>
            <a:xfrm>
              <a:off x="4734051" y="2203323"/>
              <a:ext cx="4227195" cy="4055110"/>
            </a:xfrm>
            <a:custGeom>
              <a:avLst/>
              <a:gdLst/>
              <a:ahLst/>
              <a:cxnLst/>
              <a:rect l="l" t="t" r="r" b="b"/>
              <a:pathLst>
                <a:path w="4227195" h="4055110">
                  <a:moveTo>
                    <a:pt x="0" y="90931"/>
                  </a:moveTo>
                  <a:lnTo>
                    <a:pt x="7153" y="55506"/>
                  </a:lnTo>
                  <a:lnTo>
                    <a:pt x="26654" y="26606"/>
                  </a:lnTo>
                  <a:lnTo>
                    <a:pt x="55560" y="7135"/>
                  </a:lnTo>
                  <a:lnTo>
                    <a:pt x="90932" y="0"/>
                  </a:lnTo>
                  <a:lnTo>
                    <a:pt x="4135881" y="0"/>
                  </a:lnTo>
                  <a:lnTo>
                    <a:pt x="4171253" y="7135"/>
                  </a:lnTo>
                  <a:lnTo>
                    <a:pt x="4200159" y="26606"/>
                  </a:lnTo>
                  <a:lnTo>
                    <a:pt x="4219660" y="55506"/>
                  </a:lnTo>
                  <a:lnTo>
                    <a:pt x="4226814" y="90931"/>
                  </a:lnTo>
                  <a:lnTo>
                    <a:pt x="4226814" y="3963797"/>
                  </a:lnTo>
                  <a:lnTo>
                    <a:pt x="4219660" y="3999241"/>
                  </a:lnTo>
                  <a:lnTo>
                    <a:pt x="4200159" y="4028186"/>
                  </a:lnTo>
                  <a:lnTo>
                    <a:pt x="4171253" y="4047700"/>
                  </a:lnTo>
                  <a:lnTo>
                    <a:pt x="4135881" y="4054855"/>
                  </a:lnTo>
                  <a:lnTo>
                    <a:pt x="90932" y="4054855"/>
                  </a:lnTo>
                  <a:lnTo>
                    <a:pt x="55560" y="4047700"/>
                  </a:lnTo>
                  <a:lnTo>
                    <a:pt x="26654" y="4028186"/>
                  </a:lnTo>
                  <a:lnTo>
                    <a:pt x="7153" y="3999241"/>
                  </a:lnTo>
                  <a:lnTo>
                    <a:pt x="0" y="3963797"/>
                  </a:lnTo>
                  <a:lnTo>
                    <a:pt x="0" y="90931"/>
                  </a:lnTo>
                  <a:close/>
                </a:path>
              </a:pathLst>
            </a:custGeom>
            <a:ln w="7620">
              <a:solidFill>
                <a:srgbClr val="DFB8BB"/>
              </a:solidFill>
            </a:ln>
          </p:spPr>
          <p:txBody>
            <a:bodyPr wrap="square" lIns="0" tIns="0" rIns="0" bIns="0" rtlCol="0"/>
            <a:lstStyle/>
            <a:p>
              <a:endParaRPr/>
            </a:p>
          </p:txBody>
        </p:sp>
      </p:grpSp>
      <p:sp>
        <p:nvSpPr>
          <p:cNvPr id="14" name="object 14"/>
          <p:cNvSpPr txBox="1"/>
          <p:nvPr/>
        </p:nvSpPr>
        <p:spPr>
          <a:xfrm>
            <a:off x="5147564" y="2532379"/>
            <a:ext cx="1901189" cy="360680"/>
          </a:xfrm>
          <a:prstGeom prst="rect">
            <a:avLst/>
          </a:prstGeom>
        </p:spPr>
        <p:txBody>
          <a:bodyPr vert="horz" wrap="square" lIns="0" tIns="12065" rIns="0" bIns="0" rtlCol="0">
            <a:spAutoFit/>
          </a:bodyPr>
          <a:lstStyle/>
          <a:p>
            <a:pPr marL="12700">
              <a:lnSpc>
                <a:spcPct val="100000"/>
              </a:lnSpc>
              <a:spcBef>
                <a:spcPts val="95"/>
              </a:spcBef>
            </a:pPr>
            <a:r>
              <a:rPr sz="2200" dirty="0">
                <a:solidFill>
                  <a:srgbClr val="3A3535"/>
                </a:solidFill>
                <a:latin typeface="Times New Roman"/>
                <a:cs typeface="Times New Roman"/>
              </a:rPr>
              <a:t>Ratio</a:t>
            </a:r>
            <a:r>
              <a:rPr sz="2200" spc="-45" dirty="0">
                <a:solidFill>
                  <a:srgbClr val="3A3535"/>
                </a:solidFill>
                <a:latin typeface="Times New Roman"/>
                <a:cs typeface="Times New Roman"/>
              </a:rPr>
              <a:t> </a:t>
            </a:r>
            <a:r>
              <a:rPr sz="2200" dirty="0">
                <a:solidFill>
                  <a:srgbClr val="3A3535"/>
                </a:solidFill>
                <a:latin typeface="Times New Roman"/>
                <a:cs typeface="Times New Roman"/>
              </a:rPr>
              <a:t>Scale</a:t>
            </a:r>
            <a:r>
              <a:rPr sz="2200" spc="-55" dirty="0">
                <a:solidFill>
                  <a:srgbClr val="3A3535"/>
                </a:solidFill>
                <a:latin typeface="Times New Roman"/>
                <a:cs typeface="Times New Roman"/>
              </a:rPr>
              <a:t> </a:t>
            </a:r>
            <a:r>
              <a:rPr sz="2200" spc="-20" dirty="0">
                <a:solidFill>
                  <a:srgbClr val="3A3535"/>
                </a:solidFill>
                <a:latin typeface="Times New Roman"/>
                <a:cs typeface="Times New Roman"/>
              </a:rPr>
              <a:t>Data</a:t>
            </a:r>
            <a:endParaRPr sz="2200">
              <a:latin typeface="Times New Roman"/>
              <a:cs typeface="Times New Roman"/>
            </a:endParaRPr>
          </a:p>
        </p:txBody>
      </p:sp>
      <p:sp>
        <p:nvSpPr>
          <p:cNvPr id="15" name="object 15"/>
          <p:cNvSpPr txBox="1"/>
          <p:nvPr/>
        </p:nvSpPr>
        <p:spPr>
          <a:xfrm>
            <a:off x="4946141" y="3071596"/>
            <a:ext cx="3806190" cy="1969135"/>
          </a:xfrm>
          <a:prstGeom prst="rect">
            <a:avLst/>
          </a:prstGeom>
        </p:spPr>
        <p:txBody>
          <a:bodyPr vert="horz" wrap="square" lIns="0" tIns="12700" rIns="0" bIns="0" rtlCol="0">
            <a:spAutoFit/>
          </a:bodyPr>
          <a:lstStyle/>
          <a:p>
            <a:pPr marL="12700" marR="5080" algn="just">
              <a:lnSpc>
                <a:spcPct val="150000"/>
              </a:lnSpc>
              <a:spcBef>
                <a:spcPts val="100"/>
              </a:spcBef>
            </a:pPr>
            <a:r>
              <a:rPr sz="1700" dirty="0">
                <a:solidFill>
                  <a:srgbClr val="3A3535"/>
                </a:solidFill>
                <a:latin typeface="Times New Roman"/>
                <a:cs typeface="Times New Roman"/>
              </a:rPr>
              <a:t>Has</a:t>
            </a:r>
            <a:r>
              <a:rPr sz="1700" spc="310" dirty="0">
                <a:solidFill>
                  <a:srgbClr val="3A3535"/>
                </a:solidFill>
                <a:latin typeface="Times New Roman"/>
                <a:cs typeface="Times New Roman"/>
              </a:rPr>
              <a:t>  </a:t>
            </a:r>
            <a:r>
              <a:rPr sz="1700" dirty="0">
                <a:solidFill>
                  <a:srgbClr val="3A3535"/>
                </a:solidFill>
                <a:latin typeface="Times New Roman"/>
                <a:cs typeface="Times New Roman"/>
              </a:rPr>
              <a:t>a</a:t>
            </a:r>
            <a:r>
              <a:rPr sz="1700" spc="310" dirty="0">
                <a:solidFill>
                  <a:srgbClr val="3A3535"/>
                </a:solidFill>
                <a:latin typeface="Times New Roman"/>
                <a:cs typeface="Times New Roman"/>
              </a:rPr>
              <a:t>  </a:t>
            </a:r>
            <a:r>
              <a:rPr sz="1700" dirty="0">
                <a:solidFill>
                  <a:srgbClr val="3A3535"/>
                </a:solidFill>
                <a:latin typeface="Times New Roman"/>
                <a:cs typeface="Times New Roman"/>
              </a:rPr>
              <a:t>true</a:t>
            </a:r>
            <a:r>
              <a:rPr sz="1700" spc="305" dirty="0">
                <a:solidFill>
                  <a:srgbClr val="3A3535"/>
                </a:solidFill>
                <a:latin typeface="Times New Roman"/>
                <a:cs typeface="Times New Roman"/>
              </a:rPr>
              <a:t>  </a:t>
            </a:r>
            <a:r>
              <a:rPr sz="1700" dirty="0">
                <a:solidFill>
                  <a:srgbClr val="3A3535"/>
                </a:solidFill>
                <a:latin typeface="Times New Roman"/>
                <a:cs typeface="Times New Roman"/>
              </a:rPr>
              <a:t>zero</a:t>
            </a:r>
            <a:r>
              <a:rPr sz="1700" spc="315" dirty="0">
                <a:solidFill>
                  <a:srgbClr val="3A3535"/>
                </a:solidFill>
                <a:latin typeface="Times New Roman"/>
                <a:cs typeface="Times New Roman"/>
              </a:rPr>
              <a:t>  </a:t>
            </a:r>
            <a:r>
              <a:rPr sz="1700" dirty="0">
                <a:solidFill>
                  <a:srgbClr val="3A3535"/>
                </a:solidFill>
                <a:latin typeface="Times New Roman"/>
                <a:cs typeface="Times New Roman"/>
              </a:rPr>
              <a:t>point,</a:t>
            </a:r>
            <a:r>
              <a:rPr sz="1700" spc="315" dirty="0">
                <a:solidFill>
                  <a:srgbClr val="3A3535"/>
                </a:solidFill>
                <a:latin typeface="Times New Roman"/>
                <a:cs typeface="Times New Roman"/>
              </a:rPr>
              <a:t>  </a:t>
            </a:r>
            <a:r>
              <a:rPr sz="1700" dirty="0">
                <a:solidFill>
                  <a:srgbClr val="3A3535"/>
                </a:solidFill>
                <a:latin typeface="Times New Roman"/>
                <a:cs typeface="Times New Roman"/>
              </a:rPr>
              <a:t>allowing</a:t>
            </a:r>
            <a:r>
              <a:rPr sz="1700" spc="320" dirty="0">
                <a:solidFill>
                  <a:srgbClr val="3A3535"/>
                </a:solidFill>
                <a:latin typeface="Times New Roman"/>
                <a:cs typeface="Times New Roman"/>
              </a:rPr>
              <a:t>  </a:t>
            </a:r>
            <a:r>
              <a:rPr sz="1700" spc="-25" dirty="0">
                <a:solidFill>
                  <a:srgbClr val="3A3535"/>
                </a:solidFill>
                <a:latin typeface="Times New Roman"/>
                <a:cs typeface="Times New Roman"/>
              </a:rPr>
              <a:t>for </a:t>
            </a:r>
            <a:r>
              <a:rPr sz="1700" dirty="0">
                <a:solidFill>
                  <a:srgbClr val="3A3535"/>
                </a:solidFill>
                <a:latin typeface="Times New Roman"/>
                <a:cs typeface="Times New Roman"/>
              </a:rPr>
              <a:t>meaningful</a:t>
            </a:r>
            <a:r>
              <a:rPr sz="1700" spc="370" dirty="0">
                <a:solidFill>
                  <a:srgbClr val="3A3535"/>
                </a:solidFill>
                <a:latin typeface="Times New Roman"/>
                <a:cs typeface="Times New Roman"/>
              </a:rPr>
              <a:t> </a:t>
            </a:r>
            <a:r>
              <a:rPr sz="1700" dirty="0">
                <a:solidFill>
                  <a:srgbClr val="3A3535"/>
                </a:solidFill>
                <a:latin typeface="Times New Roman"/>
                <a:cs typeface="Times New Roman"/>
              </a:rPr>
              <a:t>ratios.</a:t>
            </a:r>
            <a:r>
              <a:rPr sz="1700" spc="375" dirty="0">
                <a:solidFill>
                  <a:srgbClr val="3A3535"/>
                </a:solidFill>
                <a:latin typeface="Times New Roman"/>
                <a:cs typeface="Times New Roman"/>
              </a:rPr>
              <a:t> </a:t>
            </a:r>
            <a:r>
              <a:rPr sz="1700" dirty="0">
                <a:solidFill>
                  <a:srgbClr val="3A3535"/>
                </a:solidFill>
                <a:latin typeface="Times New Roman"/>
                <a:cs typeface="Times New Roman"/>
              </a:rPr>
              <a:t>If</a:t>
            </a:r>
            <a:r>
              <a:rPr sz="1700" spc="365" dirty="0">
                <a:solidFill>
                  <a:srgbClr val="3A3535"/>
                </a:solidFill>
                <a:latin typeface="Times New Roman"/>
                <a:cs typeface="Times New Roman"/>
              </a:rPr>
              <a:t> </a:t>
            </a:r>
            <a:r>
              <a:rPr sz="1700" dirty="0">
                <a:solidFill>
                  <a:srgbClr val="3A3535"/>
                </a:solidFill>
                <a:latin typeface="Times New Roman"/>
                <a:cs typeface="Times New Roman"/>
              </a:rPr>
              <a:t>a</a:t>
            </a:r>
            <a:r>
              <a:rPr sz="1700" spc="370" dirty="0">
                <a:solidFill>
                  <a:srgbClr val="3A3535"/>
                </a:solidFill>
                <a:latin typeface="Times New Roman"/>
                <a:cs typeface="Times New Roman"/>
              </a:rPr>
              <a:t> </a:t>
            </a:r>
            <a:r>
              <a:rPr sz="1700" dirty="0">
                <a:solidFill>
                  <a:srgbClr val="3A3535"/>
                </a:solidFill>
                <a:latin typeface="Times New Roman"/>
                <a:cs typeface="Times New Roman"/>
              </a:rPr>
              <a:t>value</a:t>
            </a:r>
            <a:r>
              <a:rPr sz="1700" spc="370" dirty="0">
                <a:solidFill>
                  <a:srgbClr val="3A3535"/>
                </a:solidFill>
                <a:latin typeface="Times New Roman"/>
                <a:cs typeface="Times New Roman"/>
              </a:rPr>
              <a:t> </a:t>
            </a:r>
            <a:r>
              <a:rPr sz="1700" dirty="0">
                <a:solidFill>
                  <a:srgbClr val="3A3535"/>
                </a:solidFill>
                <a:latin typeface="Times New Roman"/>
                <a:cs typeface="Times New Roman"/>
              </a:rPr>
              <a:t>is</a:t>
            </a:r>
            <a:r>
              <a:rPr sz="1700" spc="365" dirty="0">
                <a:solidFill>
                  <a:srgbClr val="3A3535"/>
                </a:solidFill>
                <a:latin typeface="Times New Roman"/>
                <a:cs typeface="Times New Roman"/>
              </a:rPr>
              <a:t> </a:t>
            </a:r>
            <a:r>
              <a:rPr sz="1700" dirty="0">
                <a:solidFill>
                  <a:srgbClr val="3A3535"/>
                </a:solidFill>
                <a:latin typeface="Times New Roman"/>
                <a:cs typeface="Times New Roman"/>
              </a:rPr>
              <a:t>zero,</a:t>
            </a:r>
            <a:r>
              <a:rPr sz="1700" spc="375" dirty="0">
                <a:solidFill>
                  <a:srgbClr val="3A3535"/>
                </a:solidFill>
                <a:latin typeface="Times New Roman"/>
                <a:cs typeface="Times New Roman"/>
              </a:rPr>
              <a:t> </a:t>
            </a:r>
            <a:r>
              <a:rPr sz="1700" spc="-25" dirty="0">
                <a:solidFill>
                  <a:srgbClr val="3A3535"/>
                </a:solidFill>
                <a:latin typeface="Times New Roman"/>
                <a:cs typeface="Times New Roman"/>
              </a:rPr>
              <a:t>the </a:t>
            </a:r>
            <a:r>
              <a:rPr sz="1700" dirty="0">
                <a:solidFill>
                  <a:srgbClr val="3A3535"/>
                </a:solidFill>
                <a:latin typeface="Times New Roman"/>
                <a:cs typeface="Times New Roman"/>
              </a:rPr>
              <a:t>variable</a:t>
            </a:r>
            <a:r>
              <a:rPr sz="1700" spc="295" dirty="0">
                <a:solidFill>
                  <a:srgbClr val="3A3535"/>
                </a:solidFill>
                <a:latin typeface="Times New Roman"/>
                <a:cs typeface="Times New Roman"/>
              </a:rPr>
              <a:t> </a:t>
            </a:r>
            <a:r>
              <a:rPr sz="1700" dirty="0">
                <a:solidFill>
                  <a:srgbClr val="3A3535"/>
                </a:solidFill>
                <a:latin typeface="Times New Roman"/>
                <a:cs typeface="Times New Roman"/>
              </a:rPr>
              <a:t>is</a:t>
            </a:r>
            <a:r>
              <a:rPr sz="1700" spc="280" dirty="0">
                <a:solidFill>
                  <a:srgbClr val="3A3535"/>
                </a:solidFill>
                <a:latin typeface="Times New Roman"/>
                <a:cs typeface="Times New Roman"/>
              </a:rPr>
              <a:t> </a:t>
            </a:r>
            <a:r>
              <a:rPr sz="1700" dirty="0">
                <a:solidFill>
                  <a:srgbClr val="3A3535"/>
                </a:solidFill>
                <a:latin typeface="Times New Roman"/>
                <a:cs typeface="Times New Roman"/>
              </a:rPr>
              <a:t>absent.</a:t>
            </a:r>
            <a:r>
              <a:rPr sz="1700" spc="290" dirty="0">
                <a:solidFill>
                  <a:srgbClr val="3A3535"/>
                </a:solidFill>
                <a:latin typeface="Times New Roman"/>
                <a:cs typeface="Times New Roman"/>
              </a:rPr>
              <a:t> </a:t>
            </a:r>
            <a:r>
              <a:rPr sz="1700" dirty="0">
                <a:solidFill>
                  <a:srgbClr val="3A3535"/>
                </a:solidFill>
                <a:latin typeface="Times New Roman"/>
                <a:cs typeface="Times New Roman"/>
              </a:rPr>
              <a:t>Weight</a:t>
            </a:r>
            <a:r>
              <a:rPr sz="1700" spc="295" dirty="0">
                <a:solidFill>
                  <a:srgbClr val="3A3535"/>
                </a:solidFill>
                <a:latin typeface="Times New Roman"/>
                <a:cs typeface="Times New Roman"/>
              </a:rPr>
              <a:t> </a:t>
            </a:r>
            <a:r>
              <a:rPr sz="1700" dirty="0">
                <a:solidFill>
                  <a:srgbClr val="3A3535"/>
                </a:solidFill>
                <a:latin typeface="Times New Roman"/>
                <a:cs typeface="Times New Roman"/>
              </a:rPr>
              <a:t>is</a:t>
            </a:r>
            <a:r>
              <a:rPr sz="1700" spc="295" dirty="0">
                <a:solidFill>
                  <a:srgbClr val="3A3535"/>
                </a:solidFill>
                <a:latin typeface="Times New Roman"/>
                <a:cs typeface="Times New Roman"/>
              </a:rPr>
              <a:t> </a:t>
            </a:r>
            <a:r>
              <a:rPr sz="1700" dirty="0">
                <a:solidFill>
                  <a:srgbClr val="3A3535"/>
                </a:solidFill>
                <a:latin typeface="Times New Roman"/>
                <a:cs typeface="Times New Roman"/>
              </a:rPr>
              <a:t>an</a:t>
            </a:r>
            <a:r>
              <a:rPr sz="1700" spc="285" dirty="0">
                <a:solidFill>
                  <a:srgbClr val="3A3535"/>
                </a:solidFill>
                <a:latin typeface="Times New Roman"/>
                <a:cs typeface="Times New Roman"/>
              </a:rPr>
              <a:t> </a:t>
            </a:r>
            <a:r>
              <a:rPr sz="1700" spc="-10" dirty="0">
                <a:solidFill>
                  <a:srgbClr val="3A3535"/>
                </a:solidFill>
                <a:latin typeface="Times New Roman"/>
                <a:cs typeface="Times New Roman"/>
              </a:rPr>
              <a:t>example: </a:t>
            </a:r>
            <a:r>
              <a:rPr sz="1700" dirty="0">
                <a:solidFill>
                  <a:srgbClr val="3A3535"/>
                </a:solidFill>
                <a:latin typeface="Times New Roman"/>
                <a:cs typeface="Times New Roman"/>
              </a:rPr>
              <a:t>10</a:t>
            </a:r>
            <a:r>
              <a:rPr sz="1700" spc="170" dirty="0">
                <a:solidFill>
                  <a:srgbClr val="3A3535"/>
                </a:solidFill>
                <a:latin typeface="Times New Roman"/>
                <a:cs typeface="Times New Roman"/>
              </a:rPr>
              <a:t> </a:t>
            </a:r>
            <a:r>
              <a:rPr sz="1700" dirty="0">
                <a:solidFill>
                  <a:srgbClr val="3A3535"/>
                </a:solidFill>
                <a:latin typeface="Times New Roman"/>
                <a:cs typeface="Times New Roman"/>
              </a:rPr>
              <a:t>kg</a:t>
            </a:r>
            <a:r>
              <a:rPr sz="1700" spc="175" dirty="0">
                <a:solidFill>
                  <a:srgbClr val="3A3535"/>
                </a:solidFill>
                <a:latin typeface="Times New Roman"/>
                <a:cs typeface="Times New Roman"/>
              </a:rPr>
              <a:t> </a:t>
            </a:r>
            <a:r>
              <a:rPr sz="1700" dirty="0">
                <a:solidFill>
                  <a:srgbClr val="3A3535"/>
                </a:solidFill>
                <a:latin typeface="Times New Roman"/>
                <a:cs typeface="Times New Roman"/>
              </a:rPr>
              <a:t>is</a:t>
            </a:r>
            <a:r>
              <a:rPr sz="1700" spc="170" dirty="0">
                <a:solidFill>
                  <a:srgbClr val="3A3535"/>
                </a:solidFill>
                <a:latin typeface="Times New Roman"/>
                <a:cs typeface="Times New Roman"/>
              </a:rPr>
              <a:t> </a:t>
            </a:r>
            <a:r>
              <a:rPr sz="1700" dirty="0">
                <a:solidFill>
                  <a:srgbClr val="3A3535"/>
                </a:solidFill>
                <a:latin typeface="Times New Roman"/>
                <a:cs typeface="Times New Roman"/>
              </a:rPr>
              <a:t>twice</a:t>
            </a:r>
            <a:r>
              <a:rPr sz="1700" spc="160" dirty="0">
                <a:solidFill>
                  <a:srgbClr val="3A3535"/>
                </a:solidFill>
                <a:latin typeface="Times New Roman"/>
                <a:cs typeface="Times New Roman"/>
              </a:rPr>
              <a:t> </a:t>
            </a:r>
            <a:r>
              <a:rPr sz="1700" dirty="0">
                <a:solidFill>
                  <a:srgbClr val="3A3535"/>
                </a:solidFill>
                <a:latin typeface="Times New Roman"/>
                <a:cs typeface="Times New Roman"/>
              </a:rPr>
              <a:t>as</a:t>
            </a:r>
            <a:r>
              <a:rPr sz="1700" spc="170" dirty="0">
                <a:solidFill>
                  <a:srgbClr val="3A3535"/>
                </a:solidFill>
                <a:latin typeface="Times New Roman"/>
                <a:cs typeface="Times New Roman"/>
              </a:rPr>
              <a:t> </a:t>
            </a:r>
            <a:r>
              <a:rPr sz="1700" dirty="0">
                <a:solidFill>
                  <a:srgbClr val="3A3535"/>
                </a:solidFill>
                <a:latin typeface="Times New Roman"/>
                <a:cs typeface="Times New Roman"/>
              </a:rPr>
              <a:t>heavy</a:t>
            </a:r>
            <a:r>
              <a:rPr sz="1700" spc="160" dirty="0">
                <a:solidFill>
                  <a:srgbClr val="3A3535"/>
                </a:solidFill>
                <a:latin typeface="Times New Roman"/>
                <a:cs typeface="Times New Roman"/>
              </a:rPr>
              <a:t> </a:t>
            </a:r>
            <a:r>
              <a:rPr sz="1700" dirty="0">
                <a:solidFill>
                  <a:srgbClr val="3A3535"/>
                </a:solidFill>
                <a:latin typeface="Times New Roman"/>
                <a:cs typeface="Times New Roman"/>
              </a:rPr>
              <a:t>as</a:t>
            </a:r>
            <a:r>
              <a:rPr sz="1700" spc="175" dirty="0">
                <a:solidFill>
                  <a:srgbClr val="3A3535"/>
                </a:solidFill>
                <a:latin typeface="Times New Roman"/>
                <a:cs typeface="Times New Roman"/>
              </a:rPr>
              <a:t> </a:t>
            </a:r>
            <a:r>
              <a:rPr sz="1700" dirty="0">
                <a:solidFill>
                  <a:srgbClr val="3A3535"/>
                </a:solidFill>
                <a:latin typeface="Times New Roman"/>
                <a:cs typeface="Times New Roman"/>
              </a:rPr>
              <a:t>5</a:t>
            </a:r>
            <a:r>
              <a:rPr sz="1700" spc="175" dirty="0">
                <a:solidFill>
                  <a:srgbClr val="3A3535"/>
                </a:solidFill>
                <a:latin typeface="Times New Roman"/>
                <a:cs typeface="Times New Roman"/>
              </a:rPr>
              <a:t> </a:t>
            </a:r>
            <a:r>
              <a:rPr sz="1700" dirty="0">
                <a:solidFill>
                  <a:srgbClr val="3A3535"/>
                </a:solidFill>
                <a:latin typeface="Times New Roman"/>
                <a:cs typeface="Times New Roman"/>
              </a:rPr>
              <a:t>kg,</a:t>
            </a:r>
            <a:r>
              <a:rPr sz="1700" spc="165" dirty="0">
                <a:solidFill>
                  <a:srgbClr val="3A3535"/>
                </a:solidFill>
                <a:latin typeface="Times New Roman"/>
                <a:cs typeface="Times New Roman"/>
              </a:rPr>
              <a:t> </a:t>
            </a:r>
            <a:r>
              <a:rPr sz="1700" dirty="0">
                <a:solidFill>
                  <a:srgbClr val="3A3535"/>
                </a:solidFill>
                <a:latin typeface="Times New Roman"/>
                <a:cs typeface="Times New Roman"/>
              </a:rPr>
              <a:t>and</a:t>
            </a:r>
            <a:r>
              <a:rPr sz="1700" spc="170" dirty="0">
                <a:solidFill>
                  <a:srgbClr val="3A3535"/>
                </a:solidFill>
                <a:latin typeface="Times New Roman"/>
                <a:cs typeface="Times New Roman"/>
              </a:rPr>
              <a:t> </a:t>
            </a:r>
            <a:r>
              <a:rPr sz="1700" dirty="0">
                <a:solidFill>
                  <a:srgbClr val="3A3535"/>
                </a:solidFill>
                <a:latin typeface="Times New Roman"/>
                <a:cs typeface="Times New Roman"/>
              </a:rPr>
              <a:t>0</a:t>
            </a:r>
            <a:r>
              <a:rPr sz="1700" spc="175" dirty="0">
                <a:solidFill>
                  <a:srgbClr val="3A3535"/>
                </a:solidFill>
                <a:latin typeface="Times New Roman"/>
                <a:cs typeface="Times New Roman"/>
              </a:rPr>
              <a:t> </a:t>
            </a:r>
            <a:r>
              <a:rPr sz="1700" spc="-25" dirty="0">
                <a:solidFill>
                  <a:srgbClr val="3A3535"/>
                </a:solidFill>
                <a:latin typeface="Times New Roman"/>
                <a:cs typeface="Times New Roman"/>
              </a:rPr>
              <a:t>kg </a:t>
            </a:r>
            <a:r>
              <a:rPr sz="1700" dirty="0">
                <a:solidFill>
                  <a:srgbClr val="3A3535"/>
                </a:solidFill>
                <a:latin typeface="Times New Roman"/>
                <a:cs typeface="Times New Roman"/>
              </a:rPr>
              <a:t>means</a:t>
            </a:r>
            <a:r>
              <a:rPr sz="1700" spc="-20" dirty="0">
                <a:solidFill>
                  <a:srgbClr val="3A3535"/>
                </a:solidFill>
                <a:latin typeface="Times New Roman"/>
                <a:cs typeface="Times New Roman"/>
              </a:rPr>
              <a:t> </a:t>
            </a:r>
            <a:r>
              <a:rPr sz="1700" dirty="0">
                <a:solidFill>
                  <a:srgbClr val="3A3535"/>
                </a:solidFill>
                <a:latin typeface="Times New Roman"/>
                <a:cs typeface="Times New Roman"/>
              </a:rPr>
              <a:t>no</a:t>
            </a:r>
            <a:r>
              <a:rPr sz="1700" spc="-15" dirty="0">
                <a:solidFill>
                  <a:srgbClr val="3A3535"/>
                </a:solidFill>
                <a:latin typeface="Times New Roman"/>
                <a:cs typeface="Times New Roman"/>
              </a:rPr>
              <a:t> </a:t>
            </a:r>
            <a:r>
              <a:rPr sz="1700" spc="-10" dirty="0">
                <a:solidFill>
                  <a:srgbClr val="3A3535"/>
                </a:solidFill>
                <a:latin typeface="Times New Roman"/>
                <a:cs typeface="Times New Roman"/>
              </a:rPr>
              <a:t>weight.</a:t>
            </a:r>
            <a:endParaRPr sz="1700">
              <a:latin typeface="Times New Roman"/>
              <a:cs typeface="Times New Roman"/>
            </a:endParaRPr>
          </a:p>
        </p:txBody>
      </p:sp>
      <p:grpSp>
        <p:nvGrpSpPr>
          <p:cNvPr id="16" name="object 16"/>
          <p:cNvGrpSpPr/>
          <p:nvPr/>
        </p:nvGrpSpPr>
        <p:grpSpPr>
          <a:xfrm>
            <a:off x="9417177" y="2302001"/>
            <a:ext cx="4698365" cy="4062729"/>
            <a:chOff x="9417177" y="2302001"/>
            <a:chExt cx="4698365" cy="4062729"/>
          </a:xfrm>
        </p:grpSpPr>
        <p:sp>
          <p:nvSpPr>
            <p:cNvPr id="17" name="object 17"/>
            <p:cNvSpPr/>
            <p:nvPr/>
          </p:nvSpPr>
          <p:spPr>
            <a:xfrm>
              <a:off x="9420987" y="2305811"/>
              <a:ext cx="4690745" cy="4055110"/>
            </a:xfrm>
            <a:custGeom>
              <a:avLst/>
              <a:gdLst/>
              <a:ahLst/>
              <a:cxnLst/>
              <a:rect l="l" t="t" r="r" b="b"/>
              <a:pathLst>
                <a:path w="4690744" h="4055110">
                  <a:moveTo>
                    <a:pt x="4599813" y="0"/>
                  </a:moveTo>
                  <a:lnTo>
                    <a:pt x="90932" y="0"/>
                  </a:lnTo>
                  <a:lnTo>
                    <a:pt x="55506" y="7153"/>
                  </a:lnTo>
                  <a:lnTo>
                    <a:pt x="26606" y="26654"/>
                  </a:lnTo>
                  <a:lnTo>
                    <a:pt x="7135" y="55560"/>
                  </a:lnTo>
                  <a:lnTo>
                    <a:pt x="0" y="90932"/>
                  </a:lnTo>
                  <a:lnTo>
                    <a:pt x="0" y="3963924"/>
                  </a:lnTo>
                  <a:lnTo>
                    <a:pt x="7135" y="3999295"/>
                  </a:lnTo>
                  <a:lnTo>
                    <a:pt x="26606" y="4028201"/>
                  </a:lnTo>
                  <a:lnTo>
                    <a:pt x="55506" y="4047702"/>
                  </a:lnTo>
                  <a:lnTo>
                    <a:pt x="90932" y="4054855"/>
                  </a:lnTo>
                  <a:lnTo>
                    <a:pt x="4599813" y="4054855"/>
                  </a:lnTo>
                  <a:lnTo>
                    <a:pt x="4635184" y="4047702"/>
                  </a:lnTo>
                  <a:lnTo>
                    <a:pt x="4664090" y="4028201"/>
                  </a:lnTo>
                  <a:lnTo>
                    <a:pt x="4683591" y="3999295"/>
                  </a:lnTo>
                  <a:lnTo>
                    <a:pt x="4690745" y="3963924"/>
                  </a:lnTo>
                  <a:lnTo>
                    <a:pt x="4690745" y="90932"/>
                  </a:lnTo>
                  <a:lnTo>
                    <a:pt x="4683591" y="55560"/>
                  </a:lnTo>
                  <a:lnTo>
                    <a:pt x="4664090" y="26654"/>
                  </a:lnTo>
                  <a:lnTo>
                    <a:pt x="4635184" y="7153"/>
                  </a:lnTo>
                  <a:lnTo>
                    <a:pt x="4599813" y="0"/>
                  </a:lnTo>
                  <a:close/>
                </a:path>
              </a:pathLst>
            </a:custGeom>
            <a:solidFill>
              <a:srgbClr val="F8D2D5"/>
            </a:solidFill>
          </p:spPr>
          <p:txBody>
            <a:bodyPr wrap="square" lIns="0" tIns="0" rIns="0" bIns="0" rtlCol="0"/>
            <a:lstStyle/>
            <a:p>
              <a:endParaRPr/>
            </a:p>
          </p:txBody>
        </p:sp>
        <p:sp>
          <p:nvSpPr>
            <p:cNvPr id="18" name="object 18"/>
            <p:cNvSpPr/>
            <p:nvPr/>
          </p:nvSpPr>
          <p:spPr>
            <a:xfrm>
              <a:off x="9420987" y="2305811"/>
              <a:ext cx="4690745" cy="4055110"/>
            </a:xfrm>
            <a:custGeom>
              <a:avLst/>
              <a:gdLst/>
              <a:ahLst/>
              <a:cxnLst/>
              <a:rect l="l" t="t" r="r" b="b"/>
              <a:pathLst>
                <a:path w="4690744" h="4055110">
                  <a:moveTo>
                    <a:pt x="0" y="90932"/>
                  </a:moveTo>
                  <a:lnTo>
                    <a:pt x="7135" y="55560"/>
                  </a:lnTo>
                  <a:lnTo>
                    <a:pt x="26606" y="26654"/>
                  </a:lnTo>
                  <a:lnTo>
                    <a:pt x="55506" y="7153"/>
                  </a:lnTo>
                  <a:lnTo>
                    <a:pt x="90932" y="0"/>
                  </a:lnTo>
                  <a:lnTo>
                    <a:pt x="4599813" y="0"/>
                  </a:lnTo>
                  <a:lnTo>
                    <a:pt x="4635184" y="7153"/>
                  </a:lnTo>
                  <a:lnTo>
                    <a:pt x="4664090" y="26654"/>
                  </a:lnTo>
                  <a:lnTo>
                    <a:pt x="4683591" y="55560"/>
                  </a:lnTo>
                  <a:lnTo>
                    <a:pt x="4690745" y="90932"/>
                  </a:lnTo>
                  <a:lnTo>
                    <a:pt x="4690745" y="3963924"/>
                  </a:lnTo>
                  <a:lnTo>
                    <a:pt x="4683591" y="3999295"/>
                  </a:lnTo>
                  <a:lnTo>
                    <a:pt x="4664090" y="4028201"/>
                  </a:lnTo>
                  <a:lnTo>
                    <a:pt x="4635184" y="4047702"/>
                  </a:lnTo>
                  <a:lnTo>
                    <a:pt x="4599813" y="4054855"/>
                  </a:lnTo>
                  <a:lnTo>
                    <a:pt x="90932" y="4054855"/>
                  </a:lnTo>
                  <a:lnTo>
                    <a:pt x="55506" y="4047702"/>
                  </a:lnTo>
                  <a:lnTo>
                    <a:pt x="26606" y="4028201"/>
                  </a:lnTo>
                  <a:lnTo>
                    <a:pt x="7135" y="3999295"/>
                  </a:lnTo>
                  <a:lnTo>
                    <a:pt x="0" y="3963924"/>
                  </a:lnTo>
                  <a:lnTo>
                    <a:pt x="0" y="90932"/>
                  </a:lnTo>
                  <a:close/>
                </a:path>
              </a:pathLst>
            </a:custGeom>
            <a:ln w="7620">
              <a:solidFill>
                <a:srgbClr val="DFB8BB"/>
              </a:solidFill>
            </a:ln>
          </p:spPr>
          <p:txBody>
            <a:bodyPr wrap="square" lIns="0" tIns="0" rIns="0" bIns="0" rtlCol="0"/>
            <a:lstStyle/>
            <a:p>
              <a:endParaRPr/>
            </a:p>
          </p:txBody>
        </p:sp>
      </p:grpSp>
      <p:sp>
        <p:nvSpPr>
          <p:cNvPr id="19" name="object 19"/>
          <p:cNvSpPr txBox="1"/>
          <p:nvPr/>
        </p:nvSpPr>
        <p:spPr>
          <a:xfrm>
            <a:off x="9857613" y="2537841"/>
            <a:ext cx="1785620" cy="360680"/>
          </a:xfrm>
          <a:prstGeom prst="rect">
            <a:avLst/>
          </a:prstGeom>
        </p:spPr>
        <p:txBody>
          <a:bodyPr vert="horz" wrap="square" lIns="0" tIns="12065" rIns="0" bIns="0" rtlCol="0">
            <a:spAutoFit/>
          </a:bodyPr>
          <a:lstStyle/>
          <a:p>
            <a:pPr marL="12700">
              <a:lnSpc>
                <a:spcPct val="100000"/>
              </a:lnSpc>
              <a:spcBef>
                <a:spcPts val="95"/>
              </a:spcBef>
            </a:pPr>
            <a:r>
              <a:rPr sz="2200" dirty="0">
                <a:solidFill>
                  <a:srgbClr val="3A3535"/>
                </a:solidFill>
                <a:latin typeface="Times New Roman"/>
                <a:cs typeface="Times New Roman"/>
              </a:rPr>
              <a:t>Data</a:t>
            </a:r>
            <a:r>
              <a:rPr sz="2200" spc="-40" dirty="0">
                <a:solidFill>
                  <a:srgbClr val="3A3535"/>
                </a:solidFill>
                <a:latin typeface="Times New Roman"/>
                <a:cs typeface="Times New Roman"/>
              </a:rPr>
              <a:t> </a:t>
            </a:r>
            <a:r>
              <a:rPr sz="2200" spc="-10" dirty="0">
                <a:solidFill>
                  <a:srgbClr val="3A3535"/>
                </a:solidFill>
                <a:latin typeface="Times New Roman"/>
                <a:cs typeface="Times New Roman"/>
              </a:rPr>
              <a:t>Collection</a:t>
            </a:r>
            <a:endParaRPr sz="2200">
              <a:latin typeface="Times New Roman"/>
              <a:cs typeface="Times New Roman"/>
            </a:endParaRPr>
          </a:p>
        </p:txBody>
      </p:sp>
      <p:sp>
        <p:nvSpPr>
          <p:cNvPr id="21" name="object 21"/>
          <p:cNvSpPr txBox="1"/>
          <p:nvPr/>
        </p:nvSpPr>
        <p:spPr>
          <a:xfrm>
            <a:off x="13536548" y="7859903"/>
            <a:ext cx="257810" cy="277495"/>
          </a:xfrm>
          <a:prstGeom prst="rect">
            <a:avLst/>
          </a:prstGeom>
        </p:spPr>
        <p:txBody>
          <a:bodyPr vert="horz" wrap="square" lIns="0" tIns="0" rIns="0" bIns="0" rtlCol="0">
            <a:spAutoFit/>
          </a:bodyPr>
          <a:lstStyle/>
          <a:p>
            <a:pPr marL="12700">
              <a:lnSpc>
                <a:spcPts val="1810"/>
              </a:lnSpc>
            </a:pPr>
            <a:fld id="{81D60167-4931-47E6-BA6A-407CBD079E47}" type="slidenum">
              <a:rPr sz="1800" spc="-25" dirty="0">
                <a:latin typeface="Calibri"/>
                <a:cs typeface="Calibri"/>
                <a:hlinkClick r:id="rId2"/>
              </a:rPr>
              <a:t>4</a:t>
            </a:fld>
            <a:endParaRPr sz="1800">
              <a:latin typeface="Calibri"/>
              <a:cs typeface="Calibri"/>
            </a:endParaRPr>
          </a:p>
        </p:txBody>
      </p:sp>
      <p:sp>
        <p:nvSpPr>
          <p:cNvPr id="20" name="object 20"/>
          <p:cNvSpPr txBox="1"/>
          <p:nvPr/>
        </p:nvSpPr>
        <p:spPr>
          <a:xfrm>
            <a:off x="9633331" y="3071596"/>
            <a:ext cx="3806190" cy="2746375"/>
          </a:xfrm>
          <a:prstGeom prst="rect">
            <a:avLst/>
          </a:prstGeom>
        </p:spPr>
        <p:txBody>
          <a:bodyPr vert="horz" wrap="square" lIns="0" tIns="12700" rIns="0" bIns="0" rtlCol="0">
            <a:spAutoFit/>
          </a:bodyPr>
          <a:lstStyle/>
          <a:p>
            <a:pPr marL="12700" marR="5080" algn="just">
              <a:lnSpc>
                <a:spcPct val="150000"/>
              </a:lnSpc>
              <a:spcBef>
                <a:spcPts val="100"/>
              </a:spcBef>
            </a:pPr>
            <a:r>
              <a:rPr sz="1700" dirty="0">
                <a:solidFill>
                  <a:srgbClr val="3A3535"/>
                </a:solidFill>
                <a:latin typeface="Times New Roman"/>
                <a:cs typeface="Times New Roman"/>
              </a:rPr>
              <a:t>Data</a:t>
            </a:r>
            <a:r>
              <a:rPr sz="1700" spc="35" dirty="0">
                <a:solidFill>
                  <a:srgbClr val="3A3535"/>
                </a:solidFill>
                <a:latin typeface="Times New Roman"/>
                <a:cs typeface="Times New Roman"/>
              </a:rPr>
              <a:t>  </a:t>
            </a:r>
            <a:r>
              <a:rPr sz="1700" dirty="0">
                <a:solidFill>
                  <a:srgbClr val="3A3535"/>
                </a:solidFill>
                <a:latin typeface="Times New Roman"/>
                <a:cs typeface="Times New Roman"/>
              </a:rPr>
              <a:t>is</a:t>
            </a:r>
            <a:r>
              <a:rPr sz="1700" spc="40" dirty="0">
                <a:solidFill>
                  <a:srgbClr val="3A3535"/>
                </a:solidFill>
                <a:latin typeface="Times New Roman"/>
                <a:cs typeface="Times New Roman"/>
              </a:rPr>
              <a:t>  </a:t>
            </a:r>
            <a:r>
              <a:rPr sz="1700" dirty="0">
                <a:solidFill>
                  <a:srgbClr val="3A3535"/>
                </a:solidFill>
                <a:latin typeface="Times New Roman"/>
                <a:cs typeface="Times New Roman"/>
              </a:rPr>
              <a:t>collected</a:t>
            </a:r>
            <a:r>
              <a:rPr sz="1700" spc="45" dirty="0">
                <a:solidFill>
                  <a:srgbClr val="3A3535"/>
                </a:solidFill>
                <a:latin typeface="Times New Roman"/>
                <a:cs typeface="Times New Roman"/>
              </a:rPr>
              <a:t>  </a:t>
            </a:r>
            <a:r>
              <a:rPr sz="1700" dirty="0">
                <a:solidFill>
                  <a:srgbClr val="3A3535"/>
                </a:solidFill>
                <a:latin typeface="Times New Roman"/>
                <a:cs typeface="Times New Roman"/>
              </a:rPr>
              <a:t>from</a:t>
            </a:r>
            <a:r>
              <a:rPr sz="1700" spc="495" dirty="0">
                <a:solidFill>
                  <a:srgbClr val="3A3535"/>
                </a:solidFill>
                <a:latin typeface="Times New Roman"/>
                <a:cs typeface="Times New Roman"/>
              </a:rPr>
              <a:t> </a:t>
            </a:r>
            <a:r>
              <a:rPr sz="1700" dirty="0">
                <a:solidFill>
                  <a:srgbClr val="3A3535"/>
                </a:solidFill>
                <a:latin typeface="Times New Roman"/>
                <a:cs typeface="Times New Roman"/>
              </a:rPr>
              <a:t>a</a:t>
            </a:r>
            <a:r>
              <a:rPr sz="1700" spc="35" dirty="0">
                <a:solidFill>
                  <a:srgbClr val="3A3535"/>
                </a:solidFill>
                <a:latin typeface="Times New Roman"/>
                <a:cs typeface="Times New Roman"/>
              </a:rPr>
              <a:t>  </a:t>
            </a:r>
            <a:r>
              <a:rPr sz="1700" dirty="0">
                <a:solidFill>
                  <a:srgbClr val="3A3535"/>
                </a:solidFill>
                <a:latin typeface="Times New Roman"/>
                <a:cs typeface="Times New Roman"/>
              </a:rPr>
              <a:t>population</a:t>
            </a:r>
            <a:r>
              <a:rPr sz="1700" spc="40" dirty="0">
                <a:solidFill>
                  <a:srgbClr val="3A3535"/>
                </a:solidFill>
                <a:latin typeface="Times New Roman"/>
                <a:cs typeface="Times New Roman"/>
              </a:rPr>
              <a:t>  </a:t>
            </a:r>
            <a:r>
              <a:rPr sz="1700" spc="-20" dirty="0">
                <a:solidFill>
                  <a:srgbClr val="3A3535"/>
                </a:solidFill>
                <a:latin typeface="Times New Roman"/>
                <a:cs typeface="Times New Roman"/>
              </a:rPr>
              <a:t>(all </a:t>
            </a:r>
            <a:r>
              <a:rPr sz="1700" dirty="0">
                <a:solidFill>
                  <a:srgbClr val="3A3535"/>
                </a:solidFill>
                <a:latin typeface="Times New Roman"/>
                <a:cs typeface="Times New Roman"/>
              </a:rPr>
              <a:t>members</a:t>
            </a:r>
            <a:r>
              <a:rPr sz="1700" spc="80" dirty="0">
                <a:solidFill>
                  <a:srgbClr val="3A3535"/>
                </a:solidFill>
                <a:latin typeface="Times New Roman"/>
                <a:cs typeface="Times New Roman"/>
              </a:rPr>
              <a:t> </a:t>
            </a:r>
            <a:r>
              <a:rPr sz="1700" dirty="0">
                <a:solidFill>
                  <a:srgbClr val="3A3535"/>
                </a:solidFill>
                <a:latin typeface="Times New Roman"/>
                <a:cs typeface="Times New Roman"/>
              </a:rPr>
              <a:t>of</a:t>
            </a:r>
            <a:r>
              <a:rPr sz="1700" spc="100" dirty="0">
                <a:solidFill>
                  <a:srgbClr val="3A3535"/>
                </a:solidFill>
                <a:latin typeface="Times New Roman"/>
                <a:cs typeface="Times New Roman"/>
              </a:rPr>
              <a:t> </a:t>
            </a:r>
            <a:r>
              <a:rPr sz="1700" dirty="0">
                <a:solidFill>
                  <a:srgbClr val="3A3535"/>
                </a:solidFill>
                <a:latin typeface="Times New Roman"/>
                <a:cs typeface="Times New Roman"/>
              </a:rPr>
              <a:t>a</a:t>
            </a:r>
            <a:r>
              <a:rPr sz="1700" spc="90" dirty="0">
                <a:solidFill>
                  <a:srgbClr val="3A3535"/>
                </a:solidFill>
                <a:latin typeface="Times New Roman"/>
                <a:cs typeface="Times New Roman"/>
              </a:rPr>
              <a:t> </a:t>
            </a:r>
            <a:r>
              <a:rPr sz="1700" dirty="0">
                <a:solidFill>
                  <a:srgbClr val="3A3535"/>
                </a:solidFill>
                <a:latin typeface="Times New Roman"/>
                <a:cs typeface="Times New Roman"/>
              </a:rPr>
              <a:t>group)</a:t>
            </a:r>
            <a:r>
              <a:rPr sz="1700" spc="100" dirty="0">
                <a:solidFill>
                  <a:srgbClr val="3A3535"/>
                </a:solidFill>
                <a:latin typeface="Times New Roman"/>
                <a:cs typeface="Times New Roman"/>
              </a:rPr>
              <a:t> </a:t>
            </a:r>
            <a:r>
              <a:rPr sz="1700" dirty="0">
                <a:solidFill>
                  <a:srgbClr val="3A3535"/>
                </a:solidFill>
                <a:latin typeface="Times New Roman"/>
                <a:cs typeface="Times New Roman"/>
              </a:rPr>
              <a:t>or</a:t>
            </a:r>
            <a:r>
              <a:rPr sz="1700" spc="85" dirty="0">
                <a:solidFill>
                  <a:srgbClr val="3A3535"/>
                </a:solidFill>
                <a:latin typeface="Times New Roman"/>
                <a:cs typeface="Times New Roman"/>
              </a:rPr>
              <a:t> </a:t>
            </a:r>
            <a:r>
              <a:rPr sz="1700" dirty="0">
                <a:solidFill>
                  <a:srgbClr val="3A3535"/>
                </a:solidFill>
                <a:latin typeface="Times New Roman"/>
                <a:cs typeface="Times New Roman"/>
              </a:rPr>
              <a:t>a</a:t>
            </a:r>
            <a:r>
              <a:rPr sz="1700" spc="100" dirty="0">
                <a:solidFill>
                  <a:srgbClr val="3A3535"/>
                </a:solidFill>
                <a:latin typeface="Times New Roman"/>
                <a:cs typeface="Times New Roman"/>
              </a:rPr>
              <a:t> </a:t>
            </a:r>
            <a:r>
              <a:rPr sz="1700" dirty="0">
                <a:solidFill>
                  <a:srgbClr val="3A3535"/>
                </a:solidFill>
                <a:latin typeface="Times New Roman"/>
                <a:cs typeface="Times New Roman"/>
              </a:rPr>
              <a:t>sample</a:t>
            </a:r>
            <a:r>
              <a:rPr sz="1700" spc="100" dirty="0">
                <a:solidFill>
                  <a:srgbClr val="3A3535"/>
                </a:solidFill>
                <a:latin typeface="Times New Roman"/>
                <a:cs typeface="Times New Roman"/>
              </a:rPr>
              <a:t> </a:t>
            </a:r>
            <a:r>
              <a:rPr sz="1700" dirty="0">
                <a:solidFill>
                  <a:srgbClr val="3A3535"/>
                </a:solidFill>
                <a:latin typeface="Times New Roman"/>
                <a:cs typeface="Times New Roman"/>
              </a:rPr>
              <a:t>(a</a:t>
            </a:r>
            <a:r>
              <a:rPr sz="1700" spc="100" dirty="0">
                <a:solidFill>
                  <a:srgbClr val="3A3535"/>
                </a:solidFill>
                <a:latin typeface="Times New Roman"/>
                <a:cs typeface="Times New Roman"/>
              </a:rPr>
              <a:t> </a:t>
            </a:r>
            <a:r>
              <a:rPr sz="1700" spc="-10" dirty="0">
                <a:solidFill>
                  <a:srgbClr val="3A3535"/>
                </a:solidFill>
                <a:latin typeface="Times New Roman"/>
                <a:cs typeface="Times New Roman"/>
              </a:rPr>
              <a:t>subset </a:t>
            </a:r>
            <a:r>
              <a:rPr sz="1700" dirty="0">
                <a:solidFill>
                  <a:srgbClr val="3A3535"/>
                </a:solidFill>
                <a:latin typeface="Times New Roman"/>
                <a:cs typeface="Times New Roman"/>
              </a:rPr>
              <a:t>of</a:t>
            </a:r>
            <a:r>
              <a:rPr sz="1700" spc="125" dirty="0">
                <a:solidFill>
                  <a:srgbClr val="3A3535"/>
                </a:solidFill>
                <a:latin typeface="Times New Roman"/>
                <a:cs typeface="Times New Roman"/>
              </a:rPr>
              <a:t> </a:t>
            </a:r>
            <a:r>
              <a:rPr sz="1700" dirty="0">
                <a:solidFill>
                  <a:srgbClr val="3A3535"/>
                </a:solidFill>
                <a:latin typeface="Times New Roman"/>
                <a:cs typeface="Times New Roman"/>
              </a:rPr>
              <a:t>the</a:t>
            </a:r>
            <a:r>
              <a:rPr sz="1700" spc="120" dirty="0">
                <a:solidFill>
                  <a:srgbClr val="3A3535"/>
                </a:solidFill>
                <a:latin typeface="Times New Roman"/>
                <a:cs typeface="Times New Roman"/>
              </a:rPr>
              <a:t> </a:t>
            </a:r>
            <a:r>
              <a:rPr sz="1700" dirty="0">
                <a:solidFill>
                  <a:srgbClr val="3A3535"/>
                </a:solidFill>
                <a:latin typeface="Times New Roman"/>
                <a:cs typeface="Times New Roman"/>
              </a:rPr>
              <a:t>population).</a:t>
            </a:r>
            <a:r>
              <a:rPr sz="1700" spc="130" dirty="0">
                <a:solidFill>
                  <a:srgbClr val="3A3535"/>
                </a:solidFill>
                <a:latin typeface="Times New Roman"/>
                <a:cs typeface="Times New Roman"/>
              </a:rPr>
              <a:t> </a:t>
            </a:r>
            <a:r>
              <a:rPr sz="1700" dirty="0">
                <a:solidFill>
                  <a:srgbClr val="3A3535"/>
                </a:solidFill>
                <a:latin typeface="Times New Roman"/>
                <a:cs typeface="Times New Roman"/>
              </a:rPr>
              <a:t>Samples</a:t>
            </a:r>
            <a:r>
              <a:rPr sz="1700" spc="114" dirty="0">
                <a:solidFill>
                  <a:srgbClr val="3A3535"/>
                </a:solidFill>
                <a:latin typeface="Times New Roman"/>
                <a:cs typeface="Times New Roman"/>
              </a:rPr>
              <a:t> </a:t>
            </a:r>
            <a:r>
              <a:rPr sz="1700" dirty="0">
                <a:solidFill>
                  <a:srgbClr val="3A3535"/>
                </a:solidFill>
                <a:latin typeface="Times New Roman"/>
                <a:cs typeface="Times New Roman"/>
              </a:rPr>
              <a:t>are</a:t>
            </a:r>
            <a:r>
              <a:rPr sz="1700" spc="125" dirty="0">
                <a:solidFill>
                  <a:srgbClr val="3A3535"/>
                </a:solidFill>
                <a:latin typeface="Times New Roman"/>
                <a:cs typeface="Times New Roman"/>
              </a:rPr>
              <a:t> </a:t>
            </a:r>
            <a:r>
              <a:rPr sz="1700" dirty="0">
                <a:solidFill>
                  <a:srgbClr val="3A3535"/>
                </a:solidFill>
                <a:latin typeface="Times New Roman"/>
                <a:cs typeface="Times New Roman"/>
              </a:rPr>
              <a:t>used</a:t>
            </a:r>
            <a:r>
              <a:rPr sz="1700" spc="105" dirty="0">
                <a:solidFill>
                  <a:srgbClr val="3A3535"/>
                </a:solidFill>
                <a:latin typeface="Times New Roman"/>
                <a:cs typeface="Times New Roman"/>
              </a:rPr>
              <a:t> </a:t>
            </a:r>
            <a:r>
              <a:rPr sz="1700" spc="-20" dirty="0">
                <a:solidFill>
                  <a:srgbClr val="3A3535"/>
                </a:solidFill>
                <a:latin typeface="Times New Roman"/>
                <a:cs typeface="Times New Roman"/>
              </a:rPr>
              <a:t>when </a:t>
            </a:r>
            <a:r>
              <a:rPr sz="1700" dirty="0">
                <a:solidFill>
                  <a:srgbClr val="3A3535"/>
                </a:solidFill>
                <a:latin typeface="Times New Roman"/>
                <a:cs typeface="Times New Roman"/>
              </a:rPr>
              <a:t>studying</a:t>
            </a:r>
            <a:r>
              <a:rPr sz="1700" spc="295" dirty="0">
                <a:solidFill>
                  <a:srgbClr val="3A3535"/>
                </a:solidFill>
                <a:latin typeface="Times New Roman"/>
                <a:cs typeface="Times New Roman"/>
              </a:rPr>
              <a:t>  </a:t>
            </a:r>
            <a:r>
              <a:rPr sz="1700" dirty="0">
                <a:solidFill>
                  <a:srgbClr val="3A3535"/>
                </a:solidFill>
                <a:latin typeface="Times New Roman"/>
                <a:cs typeface="Times New Roman"/>
              </a:rPr>
              <a:t>the</a:t>
            </a:r>
            <a:r>
              <a:rPr sz="1700" spc="305" dirty="0">
                <a:solidFill>
                  <a:srgbClr val="3A3535"/>
                </a:solidFill>
                <a:latin typeface="Times New Roman"/>
                <a:cs typeface="Times New Roman"/>
              </a:rPr>
              <a:t>  </a:t>
            </a:r>
            <a:r>
              <a:rPr sz="1700" dirty="0">
                <a:solidFill>
                  <a:srgbClr val="3A3535"/>
                </a:solidFill>
                <a:latin typeface="Times New Roman"/>
                <a:cs typeface="Times New Roman"/>
              </a:rPr>
              <a:t>entire</a:t>
            </a:r>
            <a:r>
              <a:rPr sz="1700" spc="295" dirty="0">
                <a:solidFill>
                  <a:srgbClr val="3A3535"/>
                </a:solidFill>
                <a:latin typeface="Times New Roman"/>
                <a:cs typeface="Times New Roman"/>
              </a:rPr>
              <a:t>  </a:t>
            </a:r>
            <a:r>
              <a:rPr sz="1700" dirty="0">
                <a:solidFill>
                  <a:srgbClr val="3A3535"/>
                </a:solidFill>
                <a:latin typeface="Times New Roman"/>
                <a:cs typeface="Times New Roman"/>
              </a:rPr>
              <a:t>population</a:t>
            </a:r>
            <a:r>
              <a:rPr sz="1700" spc="300" dirty="0">
                <a:solidFill>
                  <a:srgbClr val="3A3535"/>
                </a:solidFill>
                <a:latin typeface="Times New Roman"/>
                <a:cs typeface="Times New Roman"/>
              </a:rPr>
              <a:t>  </a:t>
            </a:r>
            <a:r>
              <a:rPr sz="1700" dirty="0">
                <a:solidFill>
                  <a:srgbClr val="3A3535"/>
                </a:solidFill>
                <a:latin typeface="Times New Roman"/>
                <a:cs typeface="Times New Roman"/>
              </a:rPr>
              <a:t>is</a:t>
            </a:r>
            <a:r>
              <a:rPr sz="1700" spc="295" dirty="0">
                <a:solidFill>
                  <a:srgbClr val="3A3535"/>
                </a:solidFill>
                <a:latin typeface="Times New Roman"/>
                <a:cs typeface="Times New Roman"/>
              </a:rPr>
              <a:t>  </a:t>
            </a:r>
            <a:r>
              <a:rPr sz="1700" spc="-25" dirty="0">
                <a:solidFill>
                  <a:srgbClr val="3A3535"/>
                </a:solidFill>
                <a:latin typeface="Times New Roman"/>
                <a:cs typeface="Times New Roman"/>
              </a:rPr>
              <a:t>not </a:t>
            </a:r>
            <a:r>
              <a:rPr sz="1700" dirty="0">
                <a:solidFill>
                  <a:srgbClr val="3A3535"/>
                </a:solidFill>
                <a:latin typeface="Times New Roman"/>
                <a:cs typeface="Times New Roman"/>
              </a:rPr>
              <a:t>feasible,</a:t>
            </a:r>
            <a:r>
              <a:rPr sz="1700" spc="204" dirty="0">
                <a:solidFill>
                  <a:srgbClr val="3A3535"/>
                </a:solidFill>
                <a:latin typeface="Times New Roman"/>
                <a:cs typeface="Times New Roman"/>
              </a:rPr>
              <a:t> </a:t>
            </a:r>
            <a:r>
              <a:rPr sz="1700" dirty="0">
                <a:solidFill>
                  <a:srgbClr val="3A3535"/>
                </a:solidFill>
                <a:latin typeface="Times New Roman"/>
                <a:cs typeface="Times New Roman"/>
              </a:rPr>
              <a:t>with</a:t>
            </a:r>
            <a:r>
              <a:rPr sz="1700" spc="229" dirty="0">
                <a:solidFill>
                  <a:srgbClr val="3A3535"/>
                </a:solidFill>
                <a:latin typeface="Times New Roman"/>
                <a:cs typeface="Times New Roman"/>
              </a:rPr>
              <a:t> </a:t>
            </a:r>
            <a:r>
              <a:rPr sz="1700" dirty="0">
                <a:solidFill>
                  <a:srgbClr val="3A3535"/>
                </a:solidFill>
                <a:latin typeface="Times New Roman"/>
                <a:cs typeface="Times New Roman"/>
              </a:rPr>
              <a:t>statistical</a:t>
            </a:r>
            <a:r>
              <a:rPr sz="1700" spc="220" dirty="0">
                <a:solidFill>
                  <a:srgbClr val="3A3535"/>
                </a:solidFill>
                <a:latin typeface="Times New Roman"/>
                <a:cs typeface="Times New Roman"/>
              </a:rPr>
              <a:t> </a:t>
            </a:r>
            <a:r>
              <a:rPr sz="1700" dirty="0">
                <a:solidFill>
                  <a:srgbClr val="3A3535"/>
                </a:solidFill>
                <a:latin typeface="Times New Roman"/>
                <a:cs typeface="Times New Roman"/>
              </a:rPr>
              <a:t>inference</a:t>
            </a:r>
            <a:r>
              <a:rPr sz="1700" spc="204" dirty="0">
                <a:solidFill>
                  <a:srgbClr val="3A3535"/>
                </a:solidFill>
                <a:latin typeface="Times New Roman"/>
                <a:cs typeface="Times New Roman"/>
              </a:rPr>
              <a:t> </a:t>
            </a:r>
            <a:r>
              <a:rPr sz="1700" spc="-10" dirty="0">
                <a:solidFill>
                  <a:srgbClr val="3A3535"/>
                </a:solidFill>
                <a:latin typeface="Times New Roman"/>
                <a:cs typeface="Times New Roman"/>
              </a:rPr>
              <a:t>drawing </a:t>
            </a:r>
            <a:r>
              <a:rPr sz="1700" dirty="0">
                <a:solidFill>
                  <a:srgbClr val="3A3535"/>
                </a:solidFill>
                <a:latin typeface="Times New Roman"/>
                <a:cs typeface="Times New Roman"/>
              </a:rPr>
              <a:t>conclusions</a:t>
            </a:r>
            <a:r>
              <a:rPr sz="1700" spc="190" dirty="0">
                <a:solidFill>
                  <a:srgbClr val="3A3535"/>
                </a:solidFill>
                <a:latin typeface="Times New Roman"/>
                <a:cs typeface="Times New Roman"/>
              </a:rPr>
              <a:t> </a:t>
            </a:r>
            <a:r>
              <a:rPr sz="1700" dirty="0">
                <a:solidFill>
                  <a:srgbClr val="3A3535"/>
                </a:solidFill>
                <a:latin typeface="Times New Roman"/>
                <a:cs typeface="Times New Roman"/>
              </a:rPr>
              <a:t>about</a:t>
            </a:r>
            <a:r>
              <a:rPr sz="1700" spc="190" dirty="0">
                <a:solidFill>
                  <a:srgbClr val="3A3535"/>
                </a:solidFill>
                <a:latin typeface="Times New Roman"/>
                <a:cs typeface="Times New Roman"/>
              </a:rPr>
              <a:t> </a:t>
            </a:r>
            <a:r>
              <a:rPr sz="1700" dirty="0">
                <a:solidFill>
                  <a:srgbClr val="3A3535"/>
                </a:solidFill>
                <a:latin typeface="Times New Roman"/>
                <a:cs typeface="Times New Roman"/>
              </a:rPr>
              <a:t>the</a:t>
            </a:r>
            <a:r>
              <a:rPr sz="1700" spc="200" dirty="0">
                <a:solidFill>
                  <a:srgbClr val="3A3535"/>
                </a:solidFill>
                <a:latin typeface="Times New Roman"/>
                <a:cs typeface="Times New Roman"/>
              </a:rPr>
              <a:t> </a:t>
            </a:r>
            <a:r>
              <a:rPr sz="1700" dirty="0">
                <a:solidFill>
                  <a:srgbClr val="3A3535"/>
                </a:solidFill>
                <a:latin typeface="Times New Roman"/>
                <a:cs typeface="Times New Roman"/>
              </a:rPr>
              <a:t>population</a:t>
            </a:r>
            <a:r>
              <a:rPr sz="1700" spc="200" dirty="0">
                <a:solidFill>
                  <a:srgbClr val="3A3535"/>
                </a:solidFill>
                <a:latin typeface="Times New Roman"/>
                <a:cs typeface="Times New Roman"/>
              </a:rPr>
              <a:t> </a:t>
            </a:r>
            <a:r>
              <a:rPr sz="1700" dirty="0">
                <a:solidFill>
                  <a:srgbClr val="3A3535"/>
                </a:solidFill>
                <a:latin typeface="Times New Roman"/>
                <a:cs typeface="Times New Roman"/>
              </a:rPr>
              <a:t>from</a:t>
            </a:r>
            <a:r>
              <a:rPr sz="1700" spc="195" dirty="0">
                <a:solidFill>
                  <a:srgbClr val="3A3535"/>
                </a:solidFill>
                <a:latin typeface="Times New Roman"/>
                <a:cs typeface="Times New Roman"/>
              </a:rPr>
              <a:t> </a:t>
            </a:r>
            <a:r>
              <a:rPr sz="1700" spc="-25" dirty="0">
                <a:solidFill>
                  <a:srgbClr val="3A3535"/>
                </a:solidFill>
                <a:latin typeface="Times New Roman"/>
                <a:cs typeface="Times New Roman"/>
              </a:rPr>
              <a:t>the </a:t>
            </a:r>
            <a:r>
              <a:rPr sz="1700" spc="-10" dirty="0">
                <a:solidFill>
                  <a:srgbClr val="3A3535"/>
                </a:solidFill>
                <a:latin typeface="Times New Roman"/>
                <a:cs typeface="Times New Roman"/>
              </a:rPr>
              <a:t>sample.</a:t>
            </a:r>
            <a:endParaRPr sz="170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a:hlinkClick r:id="rId2"/>
          </p:cNvPr>
          <p:cNvPicPr/>
          <p:nvPr/>
        </p:nvPicPr>
        <p:blipFill>
          <a:blip r:embed="rId3" cstate="print"/>
          <a:stretch>
            <a:fillRect/>
          </a:stretch>
        </p:blipFill>
        <p:spPr>
          <a:xfrm>
            <a:off x="12894169" y="7800395"/>
            <a:ext cx="1612673" cy="305141"/>
          </a:xfrm>
          <a:prstGeom prst="rect">
            <a:avLst/>
          </a:prstGeom>
        </p:spPr>
      </p:pic>
      <p:pic>
        <p:nvPicPr>
          <p:cNvPr id="3" name="object 3"/>
          <p:cNvPicPr/>
          <p:nvPr/>
        </p:nvPicPr>
        <p:blipFill>
          <a:blip r:embed="rId4" cstate="print"/>
          <a:stretch>
            <a:fillRect/>
          </a:stretch>
        </p:blipFill>
        <p:spPr>
          <a:xfrm>
            <a:off x="0" y="182878"/>
            <a:ext cx="5486399" cy="8046719"/>
          </a:xfrm>
          <a:prstGeom prst="rect">
            <a:avLst/>
          </a:prstGeom>
        </p:spPr>
      </p:pic>
      <p:sp>
        <p:nvSpPr>
          <p:cNvPr id="4" name="object 4"/>
          <p:cNvSpPr txBox="1">
            <a:spLocks noGrp="1"/>
          </p:cNvSpPr>
          <p:nvPr>
            <p:ph type="title"/>
          </p:nvPr>
        </p:nvSpPr>
        <p:spPr>
          <a:prstGeom prst="rect">
            <a:avLst/>
          </a:prstGeom>
        </p:spPr>
        <p:txBody>
          <a:bodyPr vert="horz" wrap="square" lIns="0" tIns="12065" rIns="0" bIns="0" rtlCol="0">
            <a:spAutoFit/>
          </a:bodyPr>
          <a:lstStyle/>
          <a:p>
            <a:pPr marL="814705">
              <a:lnSpc>
                <a:spcPct val="100000"/>
              </a:lnSpc>
              <a:spcBef>
                <a:spcPts val="95"/>
              </a:spcBef>
            </a:pPr>
            <a:r>
              <a:rPr sz="2200" dirty="0">
                <a:solidFill>
                  <a:srgbClr val="006FC0"/>
                </a:solidFill>
              </a:rPr>
              <a:t>Descriptive</a:t>
            </a:r>
            <a:r>
              <a:rPr sz="2200" spc="-75" dirty="0">
                <a:solidFill>
                  <a:srgbClr val="006FC0"/>
                </a:solidFill>
              </a:rPr>
              <a:t> </a:t>
            </a:r>
            <a:r>
              <a:rPr sz="2200" spc="-10" dirty="0">
                <a:solidFill>
                  <a:srgbClr val="006FC0"/>
                </a:solidFill>
              </a:rPr>
              <a:t>Statistics</a:t>
            </a:r>
            <a:endParaRPr sz="2200"/>
          </a:p>
        </p:txBody>
      </p:sp>
      <p:sp>
        <p:nvSpPr>
          <p:cNvPr id="5" name="object 5"/>
          <p:cNvSpPr txBox="1"/>
          <p:nvPr/>
        </p:nvSpPr>
        <p:spPr>
          <a:xfrm>
            <a:off x="5683377" y="1053210"/>
            <a:ext cx="7694930" cy="966469"/>
          </a:xfrm>
          <a:prstGeom prst="rect">
            <a:avLst/>
          </a:prstGeom>
        </p:spPr>
        <p:txBody>
          <a:bodyPr vert="horz" wrap="square" lIns="0" tIns="0" rIns="0" bIns="0" rtlCol="0">
            <a:spAutoFit/>
          </a:bodyPr>
          <a:lstStyle/>
          <a:p>
            <a:pPr marL="12700" marR="5080" algn="just">
              <a:lnSpc>
                <a:spcPct val="104299"/>
              </a:lnSpc>
            </a:pPr>
            <a:r>
              <a:rPr sz="2000" dirty="0">
                <a:solidFill>
                  <a:srgbClr val="3A3535"/>
                </a:solidFill>
                <a:latin typeface="Times New Roman"/>
                <a:cs typeface="Times New Roman"/>
              </a:rPr>
              <a:t>Descriptive</a:t>
            </a:r>
            <a:r>
              <a:rPr sz="2000" spc="-50" dirty="0">
                <a:solidFill>
                  <a:srgbClr val="3A3535"/>
                </a:solidFill>
                <a:latin typeface="Times New Roman"/>
                <a:cs typeface="Times New Roman"/>
              </a:rPr>
              <a:t> </a:t>
            </a:r>
            <a:r>
              <a:rPr sz="2000" dirty="0">
                <a:solidFill>
                  <a:srgbClr val="3A3535"/>
                </a:solidFill>
                <a:latin typeface="Times New Roman"/>
                <a:cs typeface="Times New Roman"/>
              </a:rPr>
              <a:t>statistics</a:t>
            </a:r>
            <a:r>
              <a:rPr sz="2000" spc="-35" dirty="0">
                <a:solidFill>
                  <a:srgbClr val="3A3535"/>
                </a:solidFill>
                <a:latin typeface="Times New Roman"/>
                <a:cs typeface="Times New Roman"/>
              </a:rPr>
              <a:t> </a:t>
            </a:r>
            <a:r>
              <a:rPr sz="2000" dirty="0">
                <a:solidFill>
                  <a:srgbClr val="3A3535"/>
                </a:solidFill>
                <a:latin typeface="Times New Roman"/>
                <a:cs typeface="Times New Roman"/>
              </a:rPr>
              <a:t>summarize</a:t>
            </a:r>
            <a:r>
              <a:rPr sz="2000" spc="-5" dirty="0">
                <a:solidFill>
                  <a:srgbClr val="3A3535"/>
                </a:solidFill>
                <a:latin typeface="Times New Roman"/>
                <a:cs typeface="Times New Roman"/>
              </a:rPr>
              <a:t> </a:t>
            </a:r>
            <a:r>
              <a:rPr sz="2000" dirty="0">
                <a:solidFill>
                  <a:srgbClr val="3A3535"/>
                </a:solidFill>
                <a:latin typeface="Times New Roman"/>
                <a:cs typeface="Times New Roman"/>
              </a:rPr>
              <a:t>and</a:t>
            </a:r>
            <a:r>
              <a:rPr sz="2000" spc="-25" dirty="0">
                <a:solidFill>
                  <a:srgbClr val="3A3535"/>
                </a:solidFill>
                <a:latin typeface="Times New Roman"/>
                <a:cs typeface="Times New Roman"/>
              </a:rPr>
              <a:t> </a:t>
            </a:r>
            <a:r>
              <a:rPr sz="2000" dirty="0">
                <a:solidFill>
                  <a:srgbClr val="3A3535"/>
                </a:solidFill>
                <a:latin typeface="Times New Roman"/>
                <a:cs typeface="Times New Roman"/>
              </a:rPr>
              <a:t>explain</a:t>
            </a:r>
            <a:r>
              <a:rPr sz="2000" spc="-45" dirty="0">
                <a:solidFill>
                  <a:srgbClr val="3A3535"/>
                </a:solidFill>
                <a:latin typeface="Times New Roman"/>
                <a:cs typeface="Times New Roman"/>
              </a:rPr>
              <a:t> </a:t>
            </a:r>
            <a:r>
              <a:rPr sz="2000" dirty="0">
                <a:solidFill>
                  <a:srgbClr val="3A3535"/>
                </a:solidFill>
                <a:latin typeface="Times New Roman"/>
                <a:cs typeface="Times New Roman"/>
              </a:rPr>
              <a:t>data</a:t>
            </a:r>
            <a:r>
              <a:rPr sz="2000" spc="-20" dirty="0">
                <a:solidFill>
                  <a:srgbClr val="3A3535"/>
                </a:solidFill>
                <a:latin typeface="Times New Roman"/>
                <a:cs typeface="Times New Roman"/>
              </a:rPr>
              <a:t> </a:t>
            </a:r>
            <a:r>
              <a:rPr sz="2000" dirty="0">
                <a:solidFill>
                  <a:srgbClr val="3A3535"/>
                </a:solidFill>
                <a:latin typeface="Times New Roman"/>
                <a:cs typeface="Times New Roman"/>
              </a:rPr>
              <a:t>from</a:t>
            </a:r>
            <a:r>
              <a:rPr sz="2000" spc="-35" dirty="0">
                <a:solidFill>
                  <a:srgbClr val="3A3535"/>
                </a:solidFill>
                <a:latin typeface="Times New Roman"/>
                <a:cs typeface="Times New Roman"/>
              </a:rPr>
              <a:t> </a:t>
            </a:r>
            <a:r>
              <a:rPr sz="2000" dirty="0">
                <a:solidFill>
                  <a:srgbClr val="3A3535"/>
                </a:solidFill>
                <a:latin typeface="Times New Roman"/>
                <a:cs typeface="Times New Roman"/>
              </a:rPr>
              <a:t>a</a:t>
            </a:r>
            <a:r>
              <a:rPr sz="2000" spc="-20" dirty="0">
                <a:solidFill>
                  <a:srgbClr val="3A3535"/>
                </a:solidFill>
                <a:latin typeface="Times New Roman"/>
                <a:cs typeface="Times New Roman"/>
              </a:rPr>
              <a:t> </a:t>
            </a:r>
            <a:r>
              <a:rPr sz="2000" dirty="0">
                <a:solidFill>
                  <a:srgbClr val="3A3535"/>
                </a:solidFill>
                <a:latin typeface="Times New Roman"/>
                <a:cs typeface="Times New Roman"/>
              </a:rPr>
              <a:t>population</a:t>
            </a:r>
            <a:r>
              <a:rPr sz="2000" spc="-50" dirty="0">
                <a:solidFill>
                  <a:srgbClr val="3A3535"/>
                </a:solidFill>
                <a:latin typeface="Times New Roman"/>
                <a:cs typeface="Times New Roman"/>
              </a:rPr>
              <a:t> </a:t>
            </a:r>
            <a:r>
              <a:rPr sz="2000" spc="-10" dirty="0">
                <a:solidFill>
                  <a:srgbClr val="3A3535"/>
                </a:solidFill>
                <a:latin typeface="Times New Roman"/>
                <a:cs typeface="Times New Roman"/>
              </a:rPr>
              <a:t>sample </a:t>
            </a:r>
            <a:r>
              <a:rPr sz="2000" dirty="0">
                <a:solidFill>
                  <a:srgbClr val="3A3535"/>
                </a:solidFill>
                <a:latin typeface="Times New Roman"/>
                <a:cs typeface="Times New Roman"/>
              </a:rPr>
              <a:t>using</a:t>
            </a:r>
            <a:r>
              <a:rPr sz="2000" spc="-45" dirty="0">
                <a:solidFill>
                  <a:srgbClr val="3A3535"/>
                </a:solidFill>
                <a:latin typeface="Times New Roman"/>
                <a:cs typeface="Times New Roman"/>
              </a:rPr>
              <a:t> </a:t>
            </a:r>
            <a:r>
              <a:rPr sz="2000" dirty="0">
                <a:solidFill>
                  <a:srgbClr val="3A3535"/>
                </a:solidFill>
                <a:latin typeface="Times New Roman"/>
                <a:cs typeface="Times New Roman"/>
              </a:rPr>
              <a:t>measures</a:t>
            </a:r>
            <a:r>
              <a:rPr sz="2000" spc="-20" dirty="0">
                <a:solidFill>
                  <a:srgbClr val="3A3535"/>
                </a:solidFill>
                <a:latin typeface="Times New Roman"/>
                <a:cs typeface="Times New Roman"/>
              </a:rPr>
              <a:t> </a:t>
            </a:r>
            <a:r>
              <a:rPr sz="2000" dirty="0">
                <a:solidFill>
                  <a:srgbClr val="3A3535"/>
                </a:solidFill>
                <a:latin typeface="Times New Roman"/>
                <a:cs typeface="Times New Roman"/>
              </a:rPr>
              <a:t>like</a:t>
            </a:r>
            <a:r>
              <a:rPr sz="2000" spc="-25" dirty="0">
                <a:solidFill>
                  <a:srgbClr val="3A3535"/>
                </a:solidFill>
                <a:latin typeface="Times New Roman"/>
                <a:cs typeface="Times New Roman"/>
              </a:rPr>
              <a:t> </a:t>
            </a:r>
            <a:r>
              <a:rPr sz="2000" dirty="0">
                <a:solidFill>
                  <a:srgbClr val="3A3535"/>
                </a:solidFill>
                <a:latin typeface="Times New Roman"/>
                <a:cs typeface="Times New Roman"/>
              </a:rPr>
              <a:t>mean</a:t>
            </a:r>
            <a:r>
              <a:rPr sz="2000" spc="-10" dirty="0">
                <a:solidFill>
                  <a:srgbClr val="3A3535"/>
                </a:solidFill>
                <a:latin typeface="Times New Roman"/>
                <a:cs typeface="Times New Roman"/>
              </a:rPr>
              <a:t> </a:t>
            </a:r>
            <a:r>
              <a:rPr sz="2000" dirty="0">
                <a:solidFill>
                  <a:srgbClr val="3A3535"/>
                </a:solidFill>
                <a:latin typeface="Times New Roman"/>
                <a:cs typeface="Times New Roman"/>
              </a:rPr>
              <a:t>and</a:t>
            </a:r>
            <a:r>
              <a:rPr sz="2000" spc="-10" dirty="0">
                <a:solidFill>
                  <a:srgbClr val="3A3535"/>
                </a:solidFill>
                <a:latin typeface="Times New Roman"/>
                <a:cs typeface="Times New Roman"/>
              </a:rPr>
              <a:t> </a:t>
            </a:r>
            <a:r>
              <a:rPr sz="2000" dirty="0">
                <a:solidFill>
                  <a:srgbClr val="3A3535"/>
                </a:solidFill>
                <a:latin typeface="Times New Roman"/>
                <a:cs typeface="Times New Roman"/>
              </a:rPr>
              <a:t>standard</a:t>
            </a:r>
            <a:r>
              <a:rPr sz="2000" spc="-50" dirty="0">
                <a:solidFill>
                  <a:srgbClr val="3A3535"/>
                </a:solidFill>
                <a:latin typeface="Times New Roman"/>
                <a:cs typeface="Times New Roman"/>
              </a:rPr>
              <a:t> </a:t>
            </a:r>
            <a:r>
              <a:rPr sz="2000" dirty="0">
                <a:solidFill>
                  <a:srgbClr val="3A3535"/>
                </a:solidFill>
                <a:latin typeface="Times New Roman"/>
                <a:cs typeface="Times New Roman"/>
              </a:rPr>
              <a:t>deviation.</a:t>
            </a:r>
            <a:r>
              <a:rPr sz="2000" spc="-80" dirty="0">
                <a:solidFill>
                  <a:srgbClr val="3A3535"/>
                </a:solidFill>
                <a:latin typeface="Times New Roman"/>
                <a:cs typeface="Times New Roman"/>
              </a:rPr>
              <a:t> </a:t>
            </a:r>
            <a:r>
              <a:rPr sz="2000" dirty="0">
                <a:solidFill>
                  <a:srgbClr val="3A3535"/>
                </a:solidFill>
                <a:latin typeface="Times New Roman"/>
                <a:cs typeface="Times New Roman"/>
              </a:rPr>
              <a:t>They</a:t>
            </a:r>
            <a:r>
              <a:rPr sz="2000" spc="-25" dirty="0">
                <a:solidFill>
                  <a:srgbClr val="3A3535"/>
                </a:solidFill>
                <a:latin typeface="Times New Roman"/>
                <a:cs typeface="Times New Roman"/>
              </a:rPr>
              <a:t> </a:t>
            </a:r>
            <a:r>
              <a:rPr sz="2000" dirty="0">
                <a:solidFill>
                  <a:srgbClr val="3A3535"/>
                </a:solidFill>
                <a:latin typeface="Times New Roman"/>
                <a:cs typeface="Times New Roman"/>
              </a:rPr>
              <a:t>organize,</a:t>
            </a:r>
            <a:r>
              <a:rPr sz="2000" spc="-55" dirty="0">
                <a:solidFill>
                  <a:srgbClr val="3A3535"/>
                </a:solidFill>
                <a:latin typeface="Times New Roman"/>
                <a:cs typeface="Times New Roman"/>
              </a:rPr>
              <a:t> </a:t>
            </a:r>
            <a:r>
              <a:rPr sz="2000" spc="-10" dirty="0">
                <a:solidFill>
                  <a:srgbClr val="3A3535"/>
                </a:solidFill>
                <a:latin typeface="Times New Roman"/>
                <a:cs typeface="Times New Roman"/>
              </a:rPr>
              <a:t>represent, </a:t>
            </a:r>
            <a:r>
              <a:rPr sz="2000" dirty="0">
                <a:solidFill>
                  <a:srgbClr val="3A3535"/>
                </a:solidFill>
                <a:latin typeface="Times New Roman"/>
                <a:cs typeface="Times New Roman"/>
              </a:rPr>
              <a:t>and</a:t>
            </a:r>
            <a:r>
              <a:rPr sz="2000" spc="-40" dirty="0">
                <a:solidFill>
                  <a:srgbClr val="3A3535"/>
                </a:solidFill>
                <a:latin typeface="Times New Roman"/>
                <a:cs typeface="Times New Roman"/>
              </a:rPr>
              <a:t> </a:t>
            </a:r>
            <a:r>
              <a:rPr sz="2000" dirty="0">
                <a:solidFill>
                  <a:srgbClr val="3A3535"/>
                </a:solidFill>
                <a:latin typeface="Times New Roman"/>
                <a:cs typeface="Times New Roman"/>
              </a:rPr>
              <a:t>explain</a:t>
            </a:r>
            <a:r>
              <a:rPr sz="2000" spc="-30" dirty="0">
                <a:solidFill>
                  <a:srgbClr val="3A3535"/>
                </a:solidFill>
                <a:latin typeface="Times New Roman"/>
                <a:cs typeface="Times New Roman"/>
              </a:rPr>
              <a:t> </a:t>
            </a:r>
            <a:r>
              <a:rPr sz="2000" dirty="0">
                <a:solidFill>
                  <a:srgbClr val="3A3535"/>
                </a:solidFill>
                <a:latin typeface="Times New Roman"/>
                <a:cs typeface="Times New Roman"/>
              </a:rPr>
              <a:t>data</a:t>
            </a:r>
            <a:r>
              <a:rPr sz="2000" spc="-35" dirty="0">
                <a:solidFill>
                  <a:srgbClr val="3A3535"/>
                </a:solidFill>
                <a:latin typeface="Times New Roman"/>
                <a:cs typeface="Times New Roman"/>
              </a:rPr>
              <a:t> </a:t>
            </a:r>
            <a:r>
              <a:rPr sz="2000" dirty="0">
                <a:solidFill>
                  <a:srgbClr val="3A3535"/>
                </a:solidFill>
                <a:latin typeface="Times New Roman"/>
                <a:cs typeface="Times New Roman"/>
              </a:rPr>
              <a:t>through</a:t>
            </a:r>
            <a:r>
              <a:rPr sz="2000" spc="-45" dirty="0">
                <a:solidFill>
                  <a:srgbClr val="3A3535"/>
                </a:solidFill>
                <a:latin typeface="Times New Roman"/>
                <a:cs typeface="Times New Roman"/>
              </a:rPr>
              <a:t> </a:t>
            </a:r>
            <a:r>
              <a:rPr sz="2000" dirty="0">
                <a:solidFill>
                  <a:srgbClr val="3A3535"/>
                </a:solidFill>
                <a:latin typeface="Times New Roman"/>
                <a:cs typeface="Times New Roman"/>
              </a:rPr>
              <a:t>charts,</a:t>
            </a:r>
            <a:r>
              <a:rPr sz="2000" spc="-40" dirty="0">
                <a:solidFill>
                  <a:srgbClr val="3A3535"/>
                </a:solidFill>
                <a:latin typeface="Times New Roman"/>
                <a:cs typeface="Times New Roman"/>
              </a:rPr>
              <a:t> </a:t>
            </a:r>
            <a:r>
              <a:rPr sz="2000" dirty="0">
                <a:solidFill>
                  <a:srgbClr val="3A3535"/>
                </a:solidFill>
                <a:latin typeface="Times New Roman"/>
                <a:cs typeface="Times New Roman"/>
              </a:rPr>
              <a:t>graphs,</a:t>
            </a:r>
            <a:r>
              <a:rPr sz="2000" spc="-50" dirty="0">
                <a:solidFill>
                  <a:srgbClr val="3A3535"/>
                </a:solidFill>
                <a:latin typeface="Times New Roman"/>
                <a:cs typeface="Times New Roman"/>
              </a:rPr>
              <a:t> </a:t>
            </a:r>
            <a:r>
              <a:rPr sz="2000" dirty="0">
                <a:solidFill>
                  <a:srgbClr val="3A3535"/>
                </a:solidFill>
                <a:latin typeface="Times New Roman"/>
                <a:cs typeface="Times New Roman"/>
              </a:rPr>
              <a:t>and</a:t>
            </a:r>
            <a:r>
              <a:rPr sz="2000" spc="-25" dirty="0">
                <a:solidFill>
                  <a:srgbClr val="3A3535"/>
                </a:solidFill>
                <a:latin typeface="Times New Roman"/>
                <a:cs typeface="Times New Roman"/>
              </a:rPr>
              <a:t> </a:t>
            </a:r>
            <a:r>
              <a:rPr sz="2000" dirty="0">
                <a:solidFill>
                  <a:srgbClr val="3A3535"/>
                </a:solidFill>
                <a:latin typeface="Times New Roman"/>
                <a:cs typeface="Times New Roman"/>
              </a:rPr>
              <a:t>summary </a:t>
            </a:r>
            <a:r>
              <a:rPr sz="2000" spc="-10" dirty="0">
                <a:solidFill>
                  <a:srgbClr val="3A3535"/>
                </a:solidFill>
                <a:latin typeface="Times New Roman"/>
                <a:cs typeface="Times New Roman"/>
              </a:rPr>
              <a:t>measures.</a:t>
            </a:r>
            <a:endParaRPr sz="2000">
              <a:latin typeface="Times New Roman"/>
              <a:cs typeface="Times New Roman"/>
            </a:endParaRPr>
          </a:p>
        </p:txBody>
      </p:sp>
      <p:pic>
        <p:nvPicPr>
          <p:cNvPr id="6" name="object 6"/>
          <p:cNvPicPr/>
          <p:nvPr/>
        </p:nvPicPr>
        <p:blipFill>
          <a:blip r:embed="rId5" cstate="print"/>
          <a:stretch>
            <a:fillRect/>
          </a:stretch>
        </p:blipFill>
        <p:spPr>
          <a:xfrm>
            <a:off x="5935598" y="2352571"/>
            <a:ext cx="499110" cy="438611"/>
          </a:xfrm>
          <a:prstGeom prst="rect">
            <a:avLst/>
          </a:prstGeom>
        </p:spPr>
      </p:pic>
      <p:sp>
        <p:nvSpPr>
          <p:cNvPr id="7" name="object 7"/>
          <p:cNvSpPr txBox="1"/>
          <p:nvPr/>
        </p:nvSpPr>
        <p:spPr>
          <a:xfrm>
            <a:off x="5767832" y="3023361"/>
            <a:ext cx="1863725" cy="338455"/>
          </a:xfrm>
          <a:prstGeom prst="rect">
            <a:avLst/>
          </a:prstGeom>
        </p:spPr>
        <p:txBody>
          <a:bodyPr vert="horz" wrap="square" lIns="0" tIns="12700" rIns="0" bIns="0" rtlCol="0">
            <a:spAutoFit/>
          </a:bodyPr>
          <a:lstStyle/>
          <a:p>
            <a:pPr marL="12700">
              <a:lnSpc>
                <a:spcPct val="100000"/>
              </a:lnSpc>
              <a:spcBef>
                <a:spcPts val="100"/>
              </a:spcBef>
            </a:pPr>
            <a:r>
              <a:rPr sz="2050" dirty="0">
                <a:solidFill>
                  <a:srgbClr val="3A3535"/>
                </a:solidFill>
                <a:latin typeface="Times New Roman"/>
                <a:cs typeface="Times New Roman"/>
              </a:rPr>
              <a:t>Central</a:t>
            </a:r>
            <a:r>
              <a:rPr sz="2050" spc="-75" dirty="0">
                <a:solidFill>
                  <a:srgbClr val="3A3535"/>
                </a:solidFill>
                <a:latin typeface="Times New Roman"/>
                <a:cs typeface="Times New Roman"/>
              </a:rPr>
              <a:t> </a:t>
            </a:r>
            <a:r>
              <a:rPr sz="2050" spc="-10" dirty="0">
                <a:solidFill>
                  <a:srgbClr val="3A3535"/>
                </a:solidFill>
                <a:latin typeface="Times New Roman"/>
                <a:cs typeface="Times New Roman"/>
              </a:rPr>
              <a:t>Tendency</a:t>
            </a:r>
            <a:endParaRPr sz="2050">
              <a:latin typeface="Times New Roman"/>
              <a:cs typeface="Times New Roman"/>
            </a:endParaRPr>
          </a:p>
        </p:txBody>
      </p:sp>
      <p:sp>
        <p:nvSpPr>
          <p:cNvPr id="8" name="object 8"/>
          <p:cNvSpPr txBox="1"/>
          <p:nvPr/>
        </p:nvSpPr>
        <p:spPr>
          <a:xfrm>
            <a:off x="5767832" y="3581501"/>
            <a:ext cx="1110615" cy="979805"/>
          </a:xfrm>
          <a:prstGeom prst="rect">
            <a:avLst/>
          </a:prstGeom>
        </p:spPr>
        <p:txBody>
          <a:bodyPr vert="horz" wrap="square" lIns="0" tIns="13335" rIns="0" bIns="0" rtlCol="0">
            <a:spAutoFit/>
          </a:bodyPr>
          <a:lstStyle/>
          <a:p>
            <a:pPr marL="12700" marR="5080" algn="just">
              <a:lnSpc>
                <a:spcPct val="122600"/>
              </a:lnSpc>
              <a:spcBef>
                <a:spcPts val="105"/>
              </a:spcBef>
            </a:pPr>
            <a:r>
              <a:rPr sz="1700" dirty="0">
                <a:solidFill>
                  <a:srgbClr val="3A3535"/>
                </a:solidFill>
                <a:latin typeface="Times New Roman"/>
                <a:cs typeface="Times New Roman"/>
              </a:rPr>
              <a:t>Identifies</a:t>
            </a:r>
            <a:r>
              <a:rPr sz="1700" spc="240" dirty="0">
                <a:solidFill>
                  <a:srgbClr val="3A3535"/>
                </a:solidFill>
                <a:latin typeface="Times New Roman"/>
                <a:cs typeface="Times New Roman"/>
              </a:rPr>
              <a:t>  </a:t>
            </a:r>
            <a:r>
              <a:rPr sz="1700" spc="-50" dirty="0">
                <a:solidFill>
                  <a:srgbClr val="3A3535"/>
                </a:solidFill>
                <a:latin typeface="Times New Roman"/>
                <a:cs typeface="Times New Roman"/>
              </a:rPr>
              <a:t>a </a:t>
            </a:r>
            <a:r>
              <a:rPr sz="1700" spc="-10" dirty="0">
                <a:solidFill>
                  <a:srgbClr val="3A3535"/>
                </a:solidFill>
                <a:latin typeface="Times New Roman"/>
                <a:cs typeface="Times New Roman"/>
              </a:rPr>
              <a:t>representing distribution.</a:t>
            </a:r>
            <a:endParaRPr sz="1700">
              <a:latin typeface="Times New Roman"/>
              <a:cs typeface="Times New Roman"/>
            </a:endParaRPr>
          </a:p>
        </p:txBody>
      </p:sp>
      <p:sp>
        <p:nvSpPr>
          <p:cNvPr id="9" name="object 9"/>
          <p:cNvSpPr txBox="1"/>
          <p:nvPr/>
        </p:nvSpPr>
        <p:spPr>
          <a:xfrm>
            <a:off x="7026656" y="3581501"/>
            <a:ext cx="541020" cy="662940"/>
          </a:xfrm>
          <a:prstGeom prst="rect">
            <a:avLst/>
          </a:prstGeom>
        </p:spPr>
        <p:txBody>
          <a:bodyPr vert="horz" wrap="square" lIns="0" tIns="12700" rIns="0" bIns="0" rtlCol="0">
            <a:spAutoFit/>
          </a:bodyPr>
          <a:lstStyle/>
          <a:p>
            <a:pPr marL="117475" marR="5080" indent="-105410">
              <a:lnSpc>
                <a:spcPct val="122900"/>
              </a:lnSpc>
              <a:spcBef>
                <a:spcPts val="100"/>
              </a:spcBef>
            </a:pPr>
            <a:r>
              <a:rPr sz="1700" spc="-10" dirty="0">
                <a:solidFill>
                  <a:srgbClr val="3A3535"/>
                </a:solidFill>
                <a:latin typeface="Times New Roman"/>
                <a:cs typeface="Times New Roman"/>
              </a:rPr>
              <a:t>single </a:t>
            </a:r>
            <a:r>
              <a:rPr sz="1700" spc="-25" dirty="0">
                <a:solidFill>
                  <a:srgbClr val="3A3535"/>
                </a:solidFill>
                <a:latin typeface="Times New Roman"/>
                <a:cs typeface="Times New Roman"/>
              </a:rPr>
              <a:t>the</a:t>
            </a:r>
            <a:endParaRPr sz="1700">
              <a:latin typeface="Times New Roman"/>
              <a:cs typeface="Times New Roman"/>
            </a:endParaRPr>
          </a:p>
        </p:txBody>
      </p:sp>
      <p:sp>
        <p:nvSpPr>
          <p:cNvPr id="10" name="object 10"/>
          <p:cNvSpPr txBox="1"/>
          <p:nvPr/>
        </p:nvSpPr>
        <p:spPr>
          <a:xfrm>
            <a:off x="7692643" y="3581501"/>
            <a:ext cx="516890" cy="662940"/>
          </a:xfrm>
          <a:prstGeom prst="rect">
            <a:avLst/>
          </a:prstGeom>
        </p:spPr>
        <p:txBody>
          <a:bodyPr vert="horz" wrap="square" lIns="0" tIns="12700" rIns="0" bIns="0" rtlCol="0">
            <a:spAutoFit/>
          </a:bodyPr>
          <a:lstStyle/>
          <a:p>
            <a:pPr marL="12700" marR="5080" indent="24130">
              <a:lnSpc>
                <a:spcPct val="122900"/>
              </a:lnSpc>
              <a:spcBef>
                <a:spcPts val="100"/>
              </a:spcBef>
            </a:pPr>
            <a:r>
              <a:rPr sz="1700" spc="-20" dirty="0">
                <a:solidFill>
                  <a:srgbClr val="3A3535"/>
                </a:solidFill>
                <a:latin typeface="Times New Roman"/>
                <a:cs typeface="Times New Roman"/>
              </a:rPr>
              <a:t>value </a:t>
            </a:r>
            <a:r>
              <a:rPr sz="1700" spc="-10" dirty="0">
                <a:solidFill>
                  <a:srgbClr val="3A3535"/>
                </a:solidFill>
                <a:latin typeface="Times New Roman"/>
                <a:cs typeface="Times New Roman"/>
              </a:rPr>
              <a:t>entire</a:t>
            </a:r>
            <a:endParaRPr sz="1700">
              <a:latin typeface="Times New Roman"/>
              <a:cs typeface="Times New Roman"/>
            </a:endParaRPr>
          </a:p>
        </p:txBody>
      </p:sp>
      <p:sp>
        <p:nvSpPr>
          <p:cNvPr id="11" name="object 11"/>
          <p:cNvSpPr txBox="1"/>
          <p:nvPr/>
        </p:nvSpPr>
        <p:spPr>
          <a:xfrm>
            <a:off x="7378700" y="4275835"/>
            <a:ext cx="830580" cy="285115"/>
          </a:xfrm>
          <a:prstGeom prst="rect">
            <a:avLst/>
          </a:prstGeom>
        </p:spPr>
        <p:txBody>
          <a:bodyPr vert="horz" wrap="square" lIns="0" tIns="13335" rIns="0" bIns="0" rtlCol="0">
            <a:spAutoFit/>
          </a:bodyPr>
          <a:lstStyle/>
          <a:p>
            <a:pPr marL="12700">
              <a:lnSpc>
                <a:spcPct val="100000"/>
              </a:lnSpc>
              <a:spcBef>
                <a:spcPts val="105"/>
              </a:spcBef>
            </a:pPr>
            <a:r>
              <a:rPr sz="1700" spc="-10" dirty="0">
                <a:solidFill>
                  <a:srgbClr val="3A3535"/>
                </a:solidFill>
                <a:latin typeface="Times New Roman"/>
                <a:cs typeface="Times New Roman"/>
              </a:rPr>
              <a:t>Common</a:t>
            </a:r>
            <a:endParaRPr sz="1700">
              <a:latin typeface="Times New Roman"/>
              <a:cs typeface="Times New Roman"/>
            </a:endParaRPr>
          </a:p>
        </p:txBody>
      </p:sp>
      <p:sp>
        <p:nvSpPr>
          <p:cNvPr id="12" name="object 12"/>
          <p:cNvSpPr txBox="1"/>
          <p:nvPr/>
        </p:nvSpPr>
        <p:spPr>
          <a:xfrm>
            <a:off x="5767832" y="4534255"/>
            <a:ext cx="2441575" cy="662940"/>
          </a:xfrm>
          <a:prstGeom prst="rect">
            <a:avLst/>
          </a:prstGeom>
        </p:spPr>
        <p:txBody>
          <a:bodyPr vert="horz" wrap="square" lIns="0" tIns="12700" rIns="0" bIns="0" rtlCol="0">
            <a:spAutoFit/>
          </a:bodyPr>
          <a:lstStyle/>
          <a:p>
            <a:pPr marL="12700" marR="5080">
              <a:lnSpc>
                <a:spcPct val="122900"/>
              </a:lnSpc>
              <a:spcBef>
                <a:spcPts val="100"/>
              </a:spcBef>
              <a:tabLst>
                <a:tab pos="1071245" algn="l"/>
                <a:tab pos="1961514" algn="l"/>
              </a:tabLst>
            </a:pPr>
            <a:r>
              <a:rPr sz="1700" spc="-10" dirty="0">
                <a:solidFill>
                  <a:srgbClr val="3A3535"/>
                </a:solidFill>
                <a:latin typeface="Times New Roman"/>
                <a:cs typeface="Times New Roman"/>
              </a:rPr>
              <a:t>measures</a:t>
            </a:r>
            <a:r>
              <a:rPr sz="1700" dirty="0">
                <a:solidFill>
                  <a:srgbClr val="3A3535"/>
                </a:solidFill>
                <a:latin typeface="Times New Roman"/>
                <a:cs typeface="Times New Roman"/>
              </a:rPr>
              <a:t>	</a:t>
            </a:r>
            <a:r>
              <a:rPr sz="1700" spc="-10" dirty="0">
                <a:solidFill>
                  <a:srgbClr val="3A3535"/>
                </a:solidFill>
                <a:latin typeface="Times New Roman"/>
                <a:cs typeface="Times New Roman"/>
              </a:rPr>
              <a:t>include</a:t>
            </a:r>
            <a:r>
              <a:rPr sz="1700" dirty="0">
                <a:solidFill>
                  <a:srgbClr val="3A3535"/>
                </a:solidFill>
                <a:latin typeface="Times New Roman"/>
                <a:cs typeface="Times New Roman"/>
              </a:rPr>
              <a:t>	</a:t>
            </a:r>
            <a:r>
              <a:rPr sz="1700" spc="-20" dirty="0">
                <a:solidFill>
                  <a:srgbClr val="3A3535"/>
                </a:solidFill>
                <a:latin typeface="Times New Roman"/>
                <a:cs typeface="Times New Roman"/>
              </a:rPr>
              <a:t>mean </a:t>
            </a:r>
            <a:r>
              <a:rPr sz="1700" dirty="0">
                <a:solidFill>
                  <a:srgbClr val="3A3535"/>
                </a:solidFill>
                <a:latin typeface="Times New Roman"/>
                <a:cs typeface="Times New Roman"/>
              </a:rPr>
              <a:t>(average),</a:t>
            </a:r>
            <a:r>
              <a:rPr sz="1700" spc="490" dirty="0">
                <a:solidFill>
                  <a:srgbClr val="3A3535"/>
                </a:solidFill>
                <a:latin typeface="Times New Roman"/>
                <a:cs typeface="Times New Roman"/>
              </a:rPr>
              <a:t> </a:t>
            </a:r>
            <a:r>
              <a:rPr sz="1700" dirty="0">
                <a:solidFill>
                  <a:srgbClr val="3A3535"/>
                </a:solidFill>
                <a:latin typeface="Times New Roman"/>
                <a:cs typeface="Times New Roman"/>
              </a:rPr>
              <a:t>median</a:t>
            </a:r>
            <a:r>
              <a:rPr sz="1700" spc="495" dirty="0">
                <a:solidFill>
                  <a:srgbClr val="3A3535"/>
                </a:solidFill>
                <a:latin typeface="Times New Roman"/>
                <a:cs typeface="Times New Roman"/>
              </a:rPr>
              <a:t> </a:t>
            </a:r>
            <a:r>
              <a:rPr sz="1700" spc="-10" dirty="0">
                <a:solidFill>
                  <a:srgbClr val="3A3535"/>
                </a:solidFill>
                <a:latin typeface="Times New Roman"/>
                <a:cs typeface="Times New Roman"/>
              </a:rPr>
              <a:t>(middle</a:t>
            </a:r>
            <a:endParaRPr sz="1700">
              <a:latin typeface="Times New Roman"/>
              <a:cs typeface="Times New Roman"/>
            </a:endParaRPr>
          </a:p>
        </p:txBody>
      </p:sp>
      <p:sp>
        <p:nvSpPr>
          <p:cNvPr id="13" name="object 13"/>
          <p:cNvSpPr txBox="1"/>
          <p:nvPr/>
        </p:nvSpPr>
        <p:spPr>
          <a:xfrm>
            <a:off x="5767832" y="5171287"/>
            <a:ext cx="2440940" cy="659765"/>
          </a:xfrm>
          <a:prstGeom prst="rect">
            <a:avLst/>
          </a:prstGeom>
        </p:spPr>
        <p:txBody>
          <a:bodyPr vert="horz" wrap="square" lIns="0" tIns="12065" rIns="0" bIns="0" rtlCol="0">
            <a:spAutoFit/>
          </a:bodyPr>
          <a:lstStyle/>
          <a:p>
            <a:pPr marL="12700" marR="5080">
              <a:lnSpc>
                <a:spcPct val="122400"/>
              </a:lnSpc>
              <a:spcBef>
                <a:spcPts val="95"/>
              </a:spcBef>
              <a:tabLst>
                <a:tab pos="784860" algn="l"/>
                <a:tab pos="1276985" algn="l"/>
                <a:tab pos="1935480" algn="l"/>
              </a:tabLst>
            </a:pPr>
            <a:r>
              <a:rPr sz="1700" spc="-10" dirty="0">
                <a:solidFill>
                  <a:srgbClr val="3A3535"/>
                </a:solidFill>
                <a:latin typeface="Times New Roman"/>
                <a:cs typeface="Times New Roman"/>
              </a:rPr>
              <a:t>value),</a:t>
            </a:r>
            <a:r>
              <a:rPr sz="1700" dirty="0">
                <a:solidFill>
                  <a:srgbClr val="3A3535"/>
                </a:solidFill>
                <a:latin typeface="Times New Roman"/>
                <a:cs typeface="Times New Roman"/>
              </a:rPr>
              <a:t>	</a:t>
            </a:r>
            <a:r>
              <a:rPr sz="1700" spc="-25" dirty="0">
                <a:solidFill>
                  <a:srgbClr val="3A3535"/>
                </a:solidFill>
                <a:latin typeface="Times New Roman"/>
                <a:cs typeface="Times New Roman"/>
              </a:rPr>
              <a:t>and</a:t>
            </a:r>
            <a:r>
              <a:rPr sz="1700" dirty="0">
                <a:solidFill>
                  <a:srgbClr val="3A3535"/>
                </a:solidFill>
                <a:latin typeface="Times New Roman"/>
                <a:cs typeface="Times New Roman"/>
              </a:rPr>
              <a:t>	</a:t>
            </a:r>
            <a:r>
              <a:rPr sz="1700" spc="-20" dirty="0">
                <a:solidFill>
                  <a:srgbClr val="3A3535"/>
                </a:solidFill>
                <a:latin typeface="Times New Roman"/>
                <a:cs typeface="Times New Roman"/>
              </a:rPr>
              <a:t>mode</a:t>
            </a:r>
            <a:r>
              <a:rPr sz="1700" dirty="0">
                <a:solidFill>
                  <a:srgbClr val="3A3535"/>
                </a:solidFill>
                <a:latin typeface="Times New Roman"/>
                <a:cs typeface="Times New Roman"/>
              </a:rPr>
              <a:t>	</a:t>
            </a:r>
            <a:r>
              <a:rPr sz="1700" spc="-20" dirty="0">
                <a:solidFill>
                  <a:srgbClr val="3A3535"/>
                </a:solidFill>
                <a:latin typeface="Times New Roman"/>
                <a:cs typeface="Times New Roman"/>
              </a:rPr>
              <a:t>(most </a:t>
            </a:r>
            <a:r>
              <a:rPr sz="1700" dirty="0">
                <a:solidFill>
                  <a:srgbClr val="3A3535"/>
                </a:solidFill>
                <a:latin typeface="Times New Roman"/>
                <a:cs typeface="Times New Roman"/>
              </a:rPr>
              <a:t>frequent</a:t>
            </a:r>
            <a:r>
              <a:rPr sz="1700" spc="-35" dirty="0">
                <a:solidFill>
                  <a:srgbClr val="3A3535"/>
                </a:solidFill>
                <a:latin typeface="Times New Roman"/>
                <a:cs typeface="Times New Roman"/>
              </a:rPr>
              <a:t> </a:t>
            </a:r>
            <a:r>
              <a:rPr sz="1700" spc="-10" dirty="0">
                <a:solidFill>
                  <a:srgbClr val="3A3535"/>
                </a:solidFill>
                <a:latin typeface="Times New Roman"/>
                <a:cs typeface="Times New Roman"/>
              </a:rPr>
              <a:t>value).</a:t>
            </a:r>
            <a:endParaRPr sz="1700">
              <a:latin typeface="Times New Roman"/>
              <a:cs typeface="Times New Roman"/>
            </a:endParaRPr>
          </a:p>
        </p:txBody>
      </p:sp>
      <p:pic>
        <p:nvPicPr>
          <p:cNvPr id="14" name="object 14"/>
          <p:cNvPicPr/>
          <p:nvPr/>
        </p:nvPicPr>
        <p:blipFill>
          <a:blip r:embed="rId6" cstate="print"/>
          <a:stretch>
            <a:fillRect/>
          </a:stretch>
        </p:blipFill>
        <p:spPr>
          <a:xfrm>
            <a:off x="8600947" y="2215919"/>
            <a:ext cx="499109" cy="438611"/>
          </a:xfrm>
          <a:prstGeom prst="rect">
            <a:avLst/>
          </a:prstGeom>
        </p:spPr>
      </p:pic>
      <p:sp>
        <p:nvSpPr>
          <p:cNvPr id="15" name="object 15"/>
          <p:cNvSpPr txBox="1"/>
          <p:nvPr/>
        </p:nvSpPr>
        <p:spPr>
          <a:xfrm>
            <a:off x="8489695" y="3069717"/>
            <a:ext cx="2089785" cy="338455"/>
          </a:xfrm>
          <a:prstGeom prst="rect">
            <a:avLst/>
          </a:prstGeom>
        </p:spPr>
        <p:txBody>
          <a:bodyPr vert="horz" wrap="square" lIns="0" tIns="12700" rIns="0" bIns="0" rtlCol="0">
            <a:spAutoFit/>
          </a:bodyPr>
          <a:lstStyle/>
          <a:p>
            <a:pPr marL="12700">
              <a:lnSpc>
                <a:spcPct val="100000"/>
              </a:lnSpc>
              <a:spcBef>
                <a:spcPts val="100"/>
              </a:spcBef>
            </a:pPr>
            <a:r>
              <a:rPr sz="2050" spc="-25" dirty="0">
                <a:solidFill>
                  <a:srgbClr val="3A3535"/>
                </a:solidFill>
                <a:latin typeface="Times New Roman"/>
                <a:cs typeface="Times New Roman"/>
              </a:rPr>
              <a:t>Variability</a:t>
            </a:r>
            <a:r>
              <a:rPr sz="2050" spc="-35" dirty="0">
                <a:solidFill>
                  <a:srgbClr val="3A3535"/>
                </a:solidFill>
                <a:latin typeface="Times New Roman"/>
                <a:cs typeface="Times New Roman"/>
              </a:rPr>
              <a:t> </a:t>
            </a:r>
            <a:r>
              <a:rPr sz="2050" spc="-10" dirty="0">
                <a:solidFill>
                  <a:srgbClr val="3A3535"/>
                </a:solidFill>
                <a:latin typeface="Times New Roman"/>
                <a:cs typeface="Times New Roman"/>
              </a:rPr>
              <a:t>(Spread)</a:t>
            </a:r>
            <a:endParaRPr sz="2050">
              <a:latin typeface="Times New Roman"/>
              <a:cs typeface="Times New Roman"/>
            </a:endParaRPr>
          </a:p>
        </p:txBody>
      </p:sp>
      <p:sp>
        <p:nvSpPr>
          <p:cNvPr id="16" name="object 16"/>
          <p:cNvSpPr txBox="1"/>
          <p:nvPr/>
        </p:nvSpPr>
        <p:spPr>
          <a:xfrm>
            <a:off x="8709406" y="3889730"/>
            <a:ext cx="2442210" cy="1932939"/>
          </a:xfrm>
          <a:prstGeom prst="rect">
            <a:avLst/>
          </a:prstGeom>
        </p:spPr>
        <p:txBody>
          <a:bodyPr vert="horz" wrap="square" lIns="0" tIns="13335" rIns="0" bIns="0" rtlCol="0">
            <a:spAutoFit/>
          </a:bodyPr>
          <a:lstStyle/>
          <a:p>
            <a:pPr marL="12700" marR="5080" algn="just">
              <a:lnSpc>
                <a:spcPct val="122600"/>
              </a:lnSpc>
              <a:spcBef>
                <a:spcPts val="105"/>
              </a:spcBef>
            </a:pPr>
            <a:r>
              <a:rPr sz="1700" dirty="0">
                <a:solidFill>
                  <a:srgbClr val="3A3535"/>
                </a:solidFill>
                <a:latin typeface="Times New Roman"/>
                <a:cs typeface="Times New Roman"/>
              </a:rPr>
              <a:t>Describes</a:t>
            </a:r>
            <a:r>
              <a:rPr sz="1700" spc="165" dirty="0">
                <a:solidFill>
                  <a:srgbClr val="3A3535"/>
                </a:solidFill>
                <a:latin typeface="Times New Roman"/>
                <a:cs typeface="Times New Roman"/>
              </a:rPr>
              <a:t> </a:t>
            </a:r>
            <a:r>
              <a:rPr sz="1700" dirty="0">
                <a:solidFill>
                  <a:srgbClr val="3A3535"/>
                </a:solidFill>
                <a:latin typeface="Times New Roman"/>
                <a:cs typeface="Times New Roman"/>
              </a:rPr>
              <a:t>the</a:t>
            </a:r>
            <a:r>
              <a:rPr sz="1700" spc="155" dirty="0">
                <a:solidFill>
                  <a:srgbClr val="3A3535"/>
                </a:solidFill>
                <a:latin typeface="Times New Roman"/>
                <a:cs typeface="Times New Roman"/>
              </a:rPr>
              <a:t> </a:t>
            </a:r>
            <a:r>
              <a:rPr sz="1700" dirty="0">
                <a:solidFill>
                  <a:srgbClr val="3A3535"/>
                </a:solidFill>
                <a:latin typeface="Times New Roman"/>
                <a:cs typeface="Times New Roman"/>
              </a:rPr>
              <a:t>dispersion</a:t>
            </a:r>
            <a:r>
              <a:rPr sz="1700" spc="165" dirty="0">
                <a:solidFill>
                  <a:srgbClr val="3A3535"/>
                </a:solidFill>
                <a:latin typeface="Times New Roman"/>
                <a:cs typeface="Times New Roman"/>
              </a:rPr>
              <a:t> </a:t>
            </a:r>
            <a:r>
              <a:rPr sz="1700" spc="-25" dirty="0">
                <a:solidFill>
                  <a:srgbClr val="3A3535"/>
                </a:solidFill>
                <a:latin typeface="Times New Roman"/>
                <a:cs typeface="Times New Roman"/>
              </a:rPr>
              <a:t>of </a:t>
            </a:r>
            <a:r>
              <a:rPr sz="1700" dirty="0">
                <a:solidFill>
                  <a:srgbClr val="3A3535"/>
                </a:solidFill>
                <a:latin typeface="Times New Roman"/>
                <a:cs typeface="Times New Roman"/>
              </a:rPr>
              <a:t>the</a:t>
            </a:r>
            <a:r>
              <a:rPr sz="1700" spc="235" dirty="0">
                <a:solidFill>
                  <a:srgbClr val="3A3535"/>
                </a:solidFill>
                <a:latin typeface="Times New Roman"/>
                <a:cs typeface="Times New Roman"/>
              </a:rPr>
              <a:t> </a:t>
            </a:r>
            <a:r>
              <a:rPr sz="1700" dirty="0">
                <a:solidFill>
                  <a:srgbClr val="3A3535"/>
                </a:solidFill>
                <a:latin typeface="Times New Roman"/>
                <a:cs typeface="Times New Roman"/>
              </a:rPr>
              <a:t>data</a:t>
            </a:r>
            <a:r>
              <a:rPr sz="1700" spc="229" dirty="0">
                <a:solidFill>
                  <a:srgbClr val="3A3535"/>
                </a:solidFill>
                <a:latin typeface="Times New Roman"/>
                <a:cs typeface="Times New Roman"/>
              </a:rPr>
              <a:t> </a:t>
            </a:r>
            <a:r>
              <a:rPr sz="1700" dirty="0">
                <a:solidFill>
                  <a:srgbClr val="3A3535"/>
                </a:solidFill>
                <a:latin typeface="Times New Roman"/>
                <a:cs typeface="Times New Roman"/>
              </a:rPr>
              <a:t>set.</a:t>
            </a:r>
            <a:r>
              <a:rPr sz="1700" spc="215" dirty="0">
                <a:solidFill>
                  <a:srgbClr val="3A3535"/>
                </a:solidFill>
                <a:latin typeface="Times New Roman"/>
                <a:cs typeface="Times New Roman"/>
              </a:rPr>
              <a:t> </a:t>
            </a:r>
            <a:r>
              <a:rPr sz="1700" dirty="0">
                <a:solidFill>
                  <a:srgbClr val="3A3535"/>
                </a:solidFill>
                <a:latin typeface="Times New Roman"/>
                <a:cs typeface="Times New Roman"/>
              </a:rPr>
              <a:t>Key</a:t>
            </a:r>
            <a:r>
              <a:rPr sz="1700" spc="229" dirty="0">
                <a:solidFill>
                  <a:srgbClr val="3A3535"/>
                </a:solidFill>
                <a:latin typeface="Times New Roman"/>
                <a:cs typeface="Times New Roman"/>
              </a:rPr>
              <a:t> </a:t>
            </a:r>
            <a:r>
              <a:rPr sz="1700" spc="-10" dirty="0">
                <a:solidFill>
                  <a:srgbClr val="3A3535"/>
                </a:solidFill>
                <a:latin typeface="Times New Roman"/>
                <a:cs typeface="Times New Roman"/>
              </a:rPr>
              <a:t>measures </a:t>
            </a:r>
            <a:r>
              <a:rPr sz="1700" dirty="0">
                <a:solidFill>
                  <a:srgbClr val="3A3535"/>
                </a:solidFill>
                <a:latin typeface="Times New Roman"/>
                <a:cs typeface="Times New Roman"/>
              </a:rPr>
              <a:t>are</a:t>
            </a:r>
            <a:r>
              <a:rPr sz="1700" spc="60" dirty="0">
                <a:solidFill>
                  <a:srgbClr val="3A3535"/>
                </a:solidFill>
                <a:latin typeface="Times New Roman"/>
                <a:cs typeface="Times New Roman"/>
              </a:rPr>
              <a:t>  </a:t>
            </a:r>
            <a:r>
              <a:rPr sz="1700" dirty="0">
                <a:solidFill>
                  <a:srgbClr val="3A3535"/>
                </a:solidFill>
                <a:latin typeface="Times New Roman"/>
                <a:cs typeface="Times New Roman"/>
              </a:rPr>
              <a:t>variance</a:t>
            </a:r>
            <a:r>
              <a:rPr sz="1700" spc="70" dirty="0">
                <a:solidFill>
                  <a:srgbClr val="3A3535"/>
                </a:solidFill>
                <a:latin typeface="Times New Roman"/>
                <a:cs typeface="Times New Roman"/>
              </a:rPr>
              <a:t>  </a:t>
            </a:r>
            <a:r>
              <a:rPr sz="1700" dirty="0">
                <a:solidFill>
                  <a:srgbClr val="3A3535"/>
                </a:solidFill>
                <a:latin typeface="Times New Roman"/>
                <a:cs typeface="Times New Roman"/>
              </a:rPr>
              <a:t>and</a:t>
            </a:r>
            <a:r>
              <a:rPr sz="1700" spc="65" dirty="0">
                <a:solidFill>
                  <a:srgbClr val="3A3535"/>
                </a:solidFill>
                <a:latin typeface="Times New Roman"/>
                <a:cs typeface="Times New Roman"/>
              </a:rPr>
              <a:t>  </a:t>
            </a:r>
            <a:r>
              <a:rPr sz="1700" spc="-10" dirty="0">
                <a:solidFill>
                  <a:srgbClr val="3A3535"/>
                </a:solidFill>
                <a:latin typeface="Times New Roman"/>
                <a:cs typeface="Times New Roman"/>
              </a:rPr>
              <a:t>standard </a:t>
            </a:r>
            <a:r>
              <a:rPr sz="1700" dirty="0">
                <a:solidFill>
                  <a:srgbClr val="3A3535"/>
                </a:solidFill>
                <a:latin typeface="Times New Roman"/>
                <a:cs typeface="Times New Roman"/>
              </a:rPr>
              <a:t>deviation,</a:t>
            </a:r>
            <a:r>
              <a:rPr sz="1700" spc="455" dirty="0">
                <a:solidFill>
                  <a:srgbClr val="3A3535"/>
                </a:solidFill>
                <a:latin typeface="Times New Roman"/>
                <a:cs typeface="Times New Roman"/>
              </a:rPr>
              <a:t>  </a:t>
            </a:r>
            <a:r>
              <a:rPr sz="1700" dirty="0">
                <a:solidFill>
                  <a:srgbClr val="3A3535"/>
                </a:solidFill>
                <a:latin typeface="Times New Roman"/>
                <a:cs typeface="Times New Roman"/>
              </a:rPr>
              <a:t>showing</a:t>
            </a:r>
            <a:r>
              <a:rPr sz="1700" spc="455" dirty="0">
                <a:solidFill>
                  <a:srgbClr val="3A3535"/>
                </a:solidFill>
                <a:latin typeface="Times New Roman"/>
                <a:cs typeface="Times New Roman"/>
              </a:rPr>
              <a:t>  </a:t>
            </a:r>
            <a:r>
              <a:rPr sz="1700" spc="-25" dirty="0">
                <a:solidFill>
                  <a:srgbClr val="3A3535"/>
                </a:solidFill>
                <a:latin typeface="Times New Roman"/>
                <a:cs typeface="Times New Roman"/>
              </a:rPr>
              <a:t>how </a:t>
            </a:r>
            <a:r>
              <a:rPr sz="1700" dirty="0">
                <a:solidFill>
                  <a:srgbClr val="3A3535"/>
                </a:solidFill>
                <a:latin typeface="Times New Roman"/>
                <a:cs typeface="Times New Roman"/>
              </a:rPr>
              <a:t>data</a:t>
            </a:r>
            <a:r>
              <a:rPr sz="1700" spc="114" dirty="0">
                <a:solidFill>
                  <a:srgbClr val="3A3535"/>
                </a:solidFill>
                <a:latin typeface="Times New Roman"/>
                <a:cs typeface="Times New Roman"/>
              </a:rPr>
              <a:t> </a:t>
            </a:r>
            <a:r>
              <a:rPr sz="1700" dirty="0">
                <a:solidFill>
                  <a:srgbClr val="3A3535"/>
                </a:solidFill>
                <a:latin typeface="Times New Roman"/>
                <a:cs typeface="Times New Roman"/>
              </a:rPr>
              <a:t>points</a:t>
            </a:r>
            <a:r>
              <a:rPr sz="1700" spc="120" dirty="0">
                <a:solidFill>
                  <a:srgbClr val="3A3535"/>
                </a:solidFill>
                <a:latin typeface="Times New Roman"/>
                <a:cs typeface="Times New Roman"/>
              </a:rPr>
              <a:t> </a:t>
            </a:r>
            <a:r>
              <a:rPr sz="1700" dirty="0">
                <a:solidFill>
                  <a:srgbClr val="3A3535"/>
                </a:solidFill>
                <a:latin typeface="Times New Roman"/>
                <a:cs typeface="Times New Roman"/>
              </a:rPr>
              <a:t>scatter</a:t>
            </a:r>
            <a:r>
              <a:rPr sz="1700" spc="114" dirty="0">
                <a:solidFill>
                  <a:srgbClr val="3A3535"/>
                </a:solidFill>
                <a:latin typeface="Times New Roman"/>
                <a:cs typeface="Times New Roman"/>
              </a:rPr>
              <a:t> </a:t>
            </a:r>
            <a:r>
              <a:rPr sz="1700" dirty="0">
                <a:solidFill>
                  <a:srgbClr val="3A3535"/>
                </a:solidFill>
                <a:latin typeface="Times New Roman"/>
                <a:cs typeface="Times New Roman"/>
              </a:rPr>
              <a:t>from</a:t>
            </a:r>
            <a:r>
              <a:rPr sz="1700" spc="114" dirty="0">
                <a:solidFill>
                  <a:srgbClr val="3A3535"/>
                </a:solidFill>
                <a:latin typeface="Times New Roman"/>
                <a:cs typeface="Times New Roman"/>
              </a:rPr>
              <a:t> </a:t>
            </a:r>
            <a:r>
              <a:rPr sz="1700" spc="-25" dirty="0">
                <a:solidFill>
                  <a:srgbClr val="3A3535"/>
                </a:solidFill>
                <a:latin typeface="Times New Roman"/>
                <a:cs typeface="Times New Roman"/>
              </a:rPr>
              <a:t>the </a:t>
            </a:r>
            <a:r>
              <a:rPr sz="1700" spc="-10" dirty="0">
                <a:solidFill>
                  <a:srgbClr val="3A3535"/>
                </a:solidFill>
                <a:latin typeface="Times New Roman"/>
                <a:cs typeface="Times New Roman"/>
              </a:rPr>
              <a:t>mean.</a:t>
            </a:r>
            <a:endParaRPr sz="1700">
              <a:latin typeface="Times New Roman"/>
              <a:cs typeface="Times New Roman"/>
            </a:endParaRPr>
          </a:p>
        </p:txBody>
      </p:sp>
      <p:pic>
        <p:nvPicPr>
          <p:cNvPr id="17" name="object 17"/>
          <p:cNvPicPr/>
          <p:nvPr/>
        </p:nvPicPr>
        <p:blipFill>
          <a:blip r:embed="rId7" cstate="print"/>
          <a:stretch>
            <a:fillRect/>
          </a:stretch>
        </p:blipFill>
        <p:spPr>
          <a:xfrm>
            <a:off x="11266296" y="2231424"/>
            <a:ext cx="499109" cy="400800"/>
          </a:xfrm>
          <a:prstGeom prst="rect">
            <a:avLst/>
          </a:prstGeom>
        </p:spPr>
      </p:pic>
      <p:sp>
        <p:nvSpPr>
          <p:cNvPr id="18" name="object 18"/>
          <p:cNvSpPr txBox="1"/>
          <p:nvPr/>
        </p:nvSpPr>
        <p:spPr>
          <a:xfrm>
            <a:off x="11254485" y="2950210"/>
            <a:ext cx="2454275" cy="338455"/>
          </a:xfrm>
          <a:prstGeom prst="rect">
            <a:avLst/>
          </a:prstGeom>
        </p:spPr>
        <p:txBody>
          <a:bodyPr vert="horz" wrap="square" lIns="0" tIns="12700" rIns="0" bIns="0" rtlCol="0">
            <a:spAutoFit/>
          </a:bodyPr>
          <a:lstStyle/>
          <a:p>
            <a:pPr marL="12700">
              <a:lnSpc>
                <a:spcPct val="100000"/>
              </a:lnSpc>
              <a:spcBef>
                <a:spcPts val="100"/>
              </a:spcBef>
            </a:pPr>
            <a:r>
              <a:rPr sz="2050" dirty="0">
                <a:solidFill>
                  <a:srgbClr val="3A3535"/>
                </a:solidFill>
                <a:latin typeface="Times New Roman"/>
                <a:cs typeface="Times New Roman"/>
              </a:rPr>
              <a:t>Frequency</a:t>
            </a:r>
            <a:r>
              <a:rPr sz="2050" spc="-100" dirty="0">
                <a:solidFill>
                  <a:srgbClr val="3A3535"/>
                </a:solidFill>
                <a:latin typeface="Times New Roman"/>
                <a:cs typeface="Times New Roman"/>
              </a:rPr>
              <a:t> </a:t>
            </a:r>
            <a:r>
              <a:rPr sz="2050" spc="-10" dirty="0">
                <a:solidFill>
                  <a:srgbClr val="3A3535"/>
                </a:solidFill>
                <a:latin typeface="Times New Roman"/>
                <a:cs typeface="Times New Roman"/>
              </a:rPr>
              <a:t>Distribution</a:t>
            </a:r>
            <a:endParaRPr sz="2050">
              <a:latin typeface="Times New Roman"/>
              <a:cs typeface="Times New Roman"/>
            </a:endParaRPr>
          </a:p>
        </p:txBody>
      </p:sp>
      <p:sp>
        <p:nvSpPr>
          <p:cNvPr id="19" name="object 19"/>
          <p:cNvSpPr txBox="1"/>
          <p:nvPr/>
        </p:nvSpPr>
        <p:spPr>
          <a:xfrm>
            <a:off x="11651360" y="3593058"/>
            <a:ext cx="2442210" cy="1297305"/>
          </a:xfrm>
          <a:prstGeom prst="rect">
            <a:avLst/>
          </a:prstGeom>
        </p:spPr>
        <p:txBody>
          <a:bodyPr vert="horz" wrap="square" lIns="0" tIns="13335" rIns="0" bIns="0" rtlCol="0">
            <a:spAutoFit/>
          </a:bodyPr>
          <a:lstStyle/>
          <a:p>
            <a:pPr marL="12700" marR="5080" algn="just">
              <a:lnSpc>
                <a:spcPct val="122600"/>
              </a:lnSpc>
              <a:spcBef>
                <a:spcPts val="105"/>
              </a:spcBef>
            </a:pPr>
            <a:r>
              <a:rPr sz="1700" dirty="0">
                <a:solidFill>
                  <a:srgbClr val="3A3535"/>
                </a:solidFill>
                <a:latin typeface="Times New Roman"/>
                <a:cs typeface="Times New Roman"/>
              </a:rPr>
              <a:t>Describes the</a:t>
            </a:r>
            <a:r>
              <a:rPr sz="1700" spc="5" dirty="0">
                <a:solidFill>
                  <a:srgbClr val="3A3535"/>
                </a:solidFill>
                <a:latin typeface="Times New Roman"/>
                <a:cs typeface="Times New Roman"/>
              </a:rPr>
              <a:t> </a:t>
            </a:r>
            <a:r>
              <a:rPr sz="1700" dirty="0">
                <a:solidFill>
                  <a:srgbClr val="3A3535"/>
                </a:solidFill>
                <a:latin typeface="Times New Roman"/>
                <a:cs typeface="Times New Roman"/>
              </a:rPr>
              <a:t>occurrence</a:t>
            </a:r>
            <a:r>
              <a:rPr sz="1700" spc="5" dirty="0">
                <a:solidFill>
                  <a:srgbClr val="3A3535"/>
                </a:solidFill>
                <a:latin typeface="Times New Roman"/>
                <a:cs typeface="Times New Roman"/>
              </a:rPr>
              <a:t> </a:t>
            </a:r>
            <a:r>
              <a:rPr sz="1700" spc="-25" dirty="0">
                <a:solidFill>
                  <a:srgbClr val="3A3535"/>
                </a:solidFill>
                <a:latin typeface="Times New Roman"/>
                <a:cs typeface="Times New Roman"/>
              </a:rPr>
              <a:t>of </a:t>
            </a:r>
            <a:r>
              <a:rPr sz="1700" dirty="0">
                <a:solidFill>
                  <a:srgbClr val="3A3535"/>
                </a:solidFill>
                <a:latin typeface="Times New Roman"/>
                <a:cs typeface="Times New Roman"/>
              </a:rPr>
              <a:t>data</a:t>
            </a:r>
            <a:r>
              <a:rPr sz="1700" spc="140" dirty="0">
                <a:solidFill>
                  <a:srgbClr val="3A3535"/>
                </a:solidFill>
                <a:latin typeface="Times New Roman"/>
                <a:cs typeface="Times New Roman"/>
              </a:rPr>
              <a:t>  </a:t>
            </a:r>
            <a:r>
              <a:rPr sz="1700" dirty="0">
                <a:solidFill>
                  <a:srgbClr val="3A3535"/>
                </a:solidFill>
                <a:latin typeface="Times New Roman"/>
                <a:cs typeface="Times New Roman"/>
              </a:rPr>
              <a:t>within</a:t>
            </a:r>
            <a:r>
              <a:rPr sz="1700" spc="150" dirty="0">
                <a:solidFill>
                  <a:srgbClr val="3A3535"/>
                </a:solidFill>
                <a:latin typeface="Times New Roman"/>
                <a:cs typeface="Times New Roman"/>
              </a:rPr>
              <a:t>  </a:t>
            </a:r>
            <a:r>
              <a:rPr sz="1700" dirty="0">
                <a:solidFill>
                  <a:srgbClr val="3A3535"/>
                </a:solidFill>
                <a:latin typeface="Times New Roman"/>
                <a:cs typeface="Times New Roman"/>
              </a:rPr>
              <a:t>the</a:t>
            </a:r>
            <a:r>
              <a:rPr sz="1700" spc="145" dirty="0">
                <a:solidFill>
                  <a:srgbClr val="3A3535"/>
                </a:solidFill>
                <a:latin typeface="Times New Roman"/>
                <a:cs typeface="Times New Roman"/>
              </a:rPr>
              <a:t>  </a:t>
            </a:r>
            <a:r>
              <a:rPr sz="1700" dirty="0">
                <a:solidFill>
                  <a:srgbClr val="3A3535"/>
                </a:solidFill>
                <a:latin typeface="Times New Roman"/>
                <a:cs typeface="Times New Roman"/>
              </a:rPr>
              <a:t>data</a:t>
            </a:r>
            <a:r>
              <a:rPr sz="1700" spc="145" dirty="0">
                <a:solidFill>
                  <a:srgbClr val="3A3535"/>
                </a:solidFill>
                <a:latin typeface="Times New Roman"/>
                <a:cs typeface="Times New Roman"/>
              </a:rPr>
              <a:t>  </a:t>
            </a:r>
            <a:r>
              <a:rPr sz="1700" spc="-20" dirty="0">
                <a:solidFill>
                  <a:srgbClr val="3A3535"/>
                </a:solidFill>
                <a:latin typeface="Times New Roman"/>
                <a:cs typeface="Times New Roman"/>
              </a:rPr>
              <a:t>set, </a:t>
            </a:r>
            <a:r>
              <a:rPr sz="1700" dirty="0">
                <a:solidFill>
                  <a:srgbClr val="3A3535"/>
                </a:solidFill>
                <a:latin typeface="Times New Roman"/>
                <a:cs typeface="Times New Roman"/>
              </a:rPr>
              <a:t>often</a:t>
            </a:r>
            <a:r>
              <a:rPr sz="1700" spc="310" dirty="0">
                <a:solidFill>
                  <a:srgbClr val="3A3535"/>
                </a:solidFill>
                <a:latin typeface="Times New Roman"/>
                <a:cs typeface="Times New Roman"/>
              </a:rPr>
              <a:t>    </a:t>
            </a:r>
            <a:r>
              <a:rPr sz="1700" dirty="0">
                <a:solidFill>
                  <a:srgbClr val="3A3535"/>
                </a:solidFill>
                <a:latin typeface="Times New Roman"/>
                <a:cs typeface="Times New Roman"/>
              </a:rPr>
              <a:t>represented</a:t>
            </a:r>
            <a:r>
              <a:rPr sz="1700" spc="315" dirty="0">
                <a:solidFill>
                  <a:srgbClr val="3A3535"/>
                </a:solidFill>
                <a:latin typeface="Times New Roman"/>
                <a:cs typeface="Times New Roman"/>
              </a:rPr>
              <a:t>    </a:t>
            </a:r>
            <a:r>
              <a:rPr sz="1700" spc="-25" dirty="0">
                <a:solidFill>
                  <a:srgbClr val="3A3535"/>
                </a:solidFill>
                <a:latin typeface="Times New Roman"/>
                <a:cs typeface="Times New Roman"/>
              </a:rPr>
              <a:t>by </a:t>
            </a:r>
            <a:r>
              <a:rPr sz="1700" spc="-10" dirty="0">
                <a:solidFill>
                  <a:srgbClr val="3A3535"/>
                </a:solidFill>
                <a:latin typeface="Times New Roman"/>
                <a:cs typeface="Times New Roman"/>
              </a:rPr>
              <a:t>counts.</a:t>
            </a:r>
            <a:endParaRPr sz="1700">
              <a:latin typeface="Times New Roman"/>
              <a:cs typeface="Times New Roman"/>
            </a:endParaRPr>
          </a:p>
        </p:txBody>
      </p:sp>
      <p:grpSp>
        <p:nvGrpSpPr>
          <p:cNvPr id="20" name="object 20"/>
          <p:cNvGrpSpPr/>
          <p:nvPr/>
        </p:nvGrpSpPr>
        <p:grpSpPr>
          <a:xfrm>
            <a:off x="12783819" y="7720330"/>
            <a:ext cx="1761489" cy="492759"/>
            <a:chOff x="12783819" y="7720330"/>
            <a:chExt cx="1761489" cy="492759"/>
          </a:xfrm>
        </p:grpSpPr>
        <p:sp>
          <p:nvSpPr>
            <p:cNvPr id="21" name="object 21">
              <a:hlinkClick r:id="rId2"/>
            </p:cNvPr>
            <p:cNvSpPr/>
            <p:nvPr/>
          </p:nvSpPr>
          <p:spPr>
            <a:xfrm>
              <a:off x="12790169" y="7726680"/>
              <a:ext cx="1748789" cy="480059"/>
            </a:xfrm>
            <a:custGeom>
              <a:avLst/>
              <a:gdLst/>
              <a:ahLst/>
              <a:cxnLst/>
              <a:rect l="l" t="t" r="r" b="b"/>
              <a:pathLst>
                <a:path w="1748790" h="480059">
                  <a:moveTo>
                    <a:pt x="1748789" y="0"/>
                  </a:moveTo>
                  <a:lnTo>
                    <a:pt x="0" y="0"/>
                  </a:lnTo>
                  <a:lnTo>
                    <a:pt x="0" y="480060"/>
                  </a:lnTo>
                  <a:lnTo>
                    <a:pt x="1748789" y="480060"/>
                  </a:lnTo>
                  <a:lnTo>
                    <a:pt x="1748789" y="0"/>
                  </a:lnTo>
                  <a:close/>
                </a:path>
              </a:pathLst>
            </a:custGeom>
            <a:solidFill>
              <a:srgbClr val="FFFFFF"/>
            </a:solidFill>
          </p:spPr>
          <p:txBody>
            <a:bodyPr wrap="square" lIns="0" tIns="0" rIns="0" bIns="0" rtlCol="0"/>
            <a:lstStyle/>
            <a:p>
              <a:endParaRPr/>
            </a:p>
          </p:txBody>
        </p:sp>
        <p:sp>
          <p:nvSpPr>
            <p:cNvPr id="22" name="object 22">
              <a:hlinkClick r:id="rId2"/>
            </p:cNvPr>
            <p:cNvSpPr/>
            <p:nvPr/>
          </p:nvSpPr>
          <p:spPr>
            <a:xfrm>
              <a:off x="12790169" y="7726680"/>
              <a:ext cx="1748789" cy="480059"/>
            </a:xfrm>
            <a:custGeom>
              <a:avLst/>
              <a:gdLst/>
              <a:ahLst/>
              <a:cxnLst/>
              <a:rect l="l" t="t" r="r" b="b"/>
              <a:pathLst>
                <a:path w="1748790" h="480059">
                  <a:moveTo>
                    <a:pt x="0" y="480060"/>
                  </a:moveTo>
                  <a:lnTo>
                    <a:pt x="1748789" y="480060"/>
                  </a:lnTo>
                  <a:lnTo>
                    <a:pt x="1748789" y="0"/>
                  </a:lnTo>
                  <a:lnTo>
                    <a:pt x="0" y="0"/>
                  </a:lnTo>
                  <a:lnTo>
                    <a:pt x="0" y="480060"/>
                  </a:lnTo>
                  <a:close/>
                </a:path>
              </a:pathLst>
            </a:custGeom>
            <a:ln w="12700">
              <a:solidFill>
                <a:srgbClr val="6FAC46"/>
              </a:solidFill>
            </a:ln>
          </p:spPr>
          <p:txBody>
            <a:bodyPr wrap="square" lIns="0" tIns="0" rIns="0" bIns="0" rtlCol="0"/>
            <a:lstStyle/>
            <a:p>
              <a:endParaRPr/>
            </a:p>
          </p:txBody>
        </p:sp>
      </p:grpSp>
      <p:sp>
        <p:nvSpPr>
          <p:cNvPr id="23" name="object 23"/>
          <p:cNvSpPr txBox="1"/>
          <p:nvPr/>
        </p:nvSpPr>
        <p:spPr>
          <a:xfrm>
            <a:off x="13536548" y="7859903"/>
            <a:ext cx="257810" cy="277495"/>
          </a:xfrm>
          <a:prstGeom prst="rect">
            <a:avLst/>
          </a:prstGeom>
        </p:spPr>
        <p:txBody>
          <a:bodyPr vert="horz" wrap="square" lIns="0" tIns="0" rIns="0" bIns="0" rtlCol="0">
            <a:spAutoFit/>
          </a:bodyPr>
          <a:lstStyle/>
          <a:p>
            <a:pPr marL="12700">
              <a:lnSpc>
                <a:spcPts val="1810"/>
              </a:lnSpc>
            </a:pPr>
            <a:fld id="{81D60167-4931-47E6-BA6A-407CBD079E47}" type="slidenum">
              <a:rPr sz="1800" spc="-25" dirty="0">
                <a:latin typeface="Calibri"/>
                <a:cs typeface="Calibri"/>
                <a:hlinkClick r:id="rId2"/>
              </a:rPr>
              <a:t>5</a:t>
            </a:fld>
            <a:endParaRPr sz="180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12521" y="304526"/>
            <a:ext cx="4948555" cy="7674677"/>
          </a:xfrm>
          <a:prstGeom prst="rect">
            <a:avLst/>
          </a:prstGeom>
        </p:spPr>
      </p:pic>
      <p:pic>
        <p:nvPicPr>
          <p:cNvPr id="3" name="object 3"/>
          <p:cNvPicPr/>
          <p:nvPr/>
        </p:nvPicPr>
        <p:blipFill>
          <a:blip r:embed="rId3" cstate="print"/>
          <a:stretch>
            <a:fillRect/>
          </a:stretch>
        </p:blipFill>
        <p:spPr>
          <a:xfrm>
            <a:off x="5899530" y="3444494"/>
            <a:ext cx="1083233" cy="1959355"/>
          </a:xfrm>
          <a:prstGeom prst="rect">
            <a:avLst/>
          </a:prstGeom>
        </p:spPr>
      </p:pic>
      <p:pic>
        <p:nvPicPr>
          <p:cNvPr id="4" name="object 4"/>
          <p:cNvPicPr/>
          <p:nvPr/>
        </p:nvPicPr>
        <p:blipFill>
          <a:blip r:embed="rId4" cstate="print"/>
          <a:stretch>
            <a:fillRect/>
          </a:stretch>
        </p:blipFill>
        <p:spPr>
          <a:xfrm>
            <a:off x="5894323" y="5448947"/>
            <a:ext cx="1083233" cy="1959356"/>
          </a:xfrm>
          <a:prstGeom prst="rect">
            <a:avLst/>
          </a:prstGeom>
        </p:spPr>
      </p:pic>
      <p:sp>
        <p:nvSpPr>
          <p:cNvPr id="5" name="object 5"/>
          <p:cNvSpPr txBox="1"/>
          <p:nvPr/>
        </p:nvSpPr>
        <p:spPr>
          <a:xfrm>
            <a:off x="6119876" y="681989"/>
            <a:ext cx="8076565" cy="6162040"/>
          </a:xfrm>
          <a:prstGeom prst="rect">
            <a:avLst/>
          </a:prstGeom>
        </p:spPr>
        <p:txBody>
          <a:bodyPr vert="horz" wrap="square" lIns="0" tIns="12700" rIns="0" bIns="0" rtlCol="0">
            <a:spAutoFit/>
          </a:bodyPr>
          <a:lstStyle/>
          <a:p>
            <a:pPr marL="204470">
              <a:lnSpc>
                <a:spcPct val="100000"/>
              </a:lnSpc>
              <a:spcBef>
                <a:spcPts val="100"/>
              </a:spcBef>
            </a:pPr>
            <a:r>
              <a:rPr sz="2000" b="1" dirty="0">
                <a:solidFill>
                  <a:srgbClr val="006FC0"/>
                </a:solidFill>
                <a:latin typeface="Times New Roman"/>
                <a:cs typeface="Times New Roman"/>
              </a:rPr>
              <a:t>Understanding</a:t>
            </a:r>
            <a:r>
              <a:rPr sz="2000" b="1" spc="-100" dirty="0">
                <a:solidFill>
                  <a:srgbClr val="006FC0"/>
                </a:solidFill>
                <a:latin typeface="Times New Roman"/>
                <a:cs typeface="Times New Roman"/>
              </a:rPr>
              <a:t> </a:t>
            </a:r>
            <a:r>
              <a:rPr sz="2000" b="1" spc="-10" dirty="0">
                <a:solidFill>
                  <a:srgbClr val="006FC0"/>
                </a:solidFill>
                <a:latin typeface="Times New Roman"/>
                <a:cs typeface="Times New Roman"/>
              </a:rPr>
              <a:t>Skewness</a:t>
            </a:r>
            <a:endParaRPr sz="2000">
              <a:latin typeface="Times New Roman"/>
              <a:cs typeface="Times New Roman"/>
            </a:endParaRPr>
          </a:p>
          <a:p>
            <a:pPr marL="12700" marR="155575">
              <a:lnSpc>
                <a:spcPct val="150100"/>
              </a:lnSpc>
              <a:spcBef>
                <a:spcPts val="2290"/>
              </a:spcBef>
            </a:pPr>
            <a:r>
              <a:rPr sz="2000" dirty="0">
                <a:solidFill>
                  <a:srgbClr val="3A3535"/>
                </a:solidFill>
                <a:latin typeface="Times New Roman"/>
                <a:cs typeface="Times New Roman"/>
              </a:rPr>
              <a:t>Skewness</a:t>
            </a:r>
            <a:r>
              <a:rPr sz="2000" spc="-60" dirty="0">
                <a:solidFill>
                  <a:srgbClr val="3A3535"/>
                </a:solidFill>
                <a:latin typeface="Times New Roman"/>
                <a:cs typeface="Times New Roman"/>
              </a:rPr>
              <a:t> </a:t>
            </a:r>
            <a:r>
              <a:rPr sz="2000" dirty="0">
                <a:solidFill>
                  <a:srgbClr val="3A3535"/>
                </a:solidFill>
                <a:latin typeface="Times New Roman"/>
                <a:cs typeface="Times New Roman"/>
              </a:rPr>
              <a:t>measures</a:t>
            </a:r>
            <a:r>
              <a:rPr sz="2000" spc="-45" dirty="0">
                <a:solidFill>
                  <a:srgbClr val="3A3535"/>
                </a:solidFill>
                <a:latin typeface="Times New Roman"/>
                <a:cs typeface="Times New Roman"/>
              </a:rPr>
              <a:t> </a:t>
            </a:r>
            <a:r>
              <a:rPr sz="2000" dirty="0">
                <a:solidFill>
                  <a:srgbClr val="3A3535"/>
                </a:solidFill>
                <a:latin typeface="Times New Roman"/>
                <a:cs typeface="Times New Roman"/>
              </a:rPr>
              <a:t>the</a:t>
            </a:r>
            <a:r>
              <a:rPr sz="2000" spc="-35" dirty="0">
                <a:solidFill>
                  <a:srgbClr val="3A3535"/>
                </a:solidFill>
                <a:latin typeface="Times New Roman"/>
                <a:cs typeface="Times New Roman"/>
              </a:rPr>
              <a:t> </a:t>
            </a:r>
            <a:r>
              <a:rPr sz="2000" dirty="0">
                <a:solidFill>
                  <a:srgbClr val="3A3535"/>
                </a:solidFill>
                <a:latin typeface="Times New Roman"/>
                <a:cs typeface="Times New Roman"/>
              </a:rPr>
              <a:t>asymmetry</a:t>
            </a:r>
            <a:r>
              <a:rPr sz="2000" spc="-10" dirty="0">
                <a:solidFill>
                  <a:srgbClr val="3A3535"/>
                </a:solidFill>
                <a:latin typeface="Times New Roman"/>
                <a:cs typeface="Times New Roman"/>
              </a:rPr>
              <a:t> </a:t>
            </a:r>
            <a:r>
              <a:rPr sz="2000" dirty="0">
                <a:solidFill>
                  <a:srgbClr val="3A3535"/>
                </a:solidFill>
                <a:latin typeface="Times New Roman"/>
                <a:cs typeface="Times New Roman"/>
              </a:rPr>
              <a:t>of</a:t>
            </a:r>
            <a:r>
              <a:rPr sz="2000" spc="-25" dirty="0">
                <a:solidFill>
                  <a:srgbClr val="3A3535"/>
                </a:solidFill>
                <a:latin typeface="Times New Roman"/>
                <a:cs typeface="Times New Roman"/>
              </a:rPr>
              <a:t> </a:t>
            </a:r>
            <a:r>
              <a:rPr sz="2000" dirty="0">
                <a:solidFill>
                  <a:srgbClr val="3A3535"/>
                </a:solidFill>
                <a:latin typeface="Times New Roman"/>
                <a:cs typeface="Times New Roman"/>
              </a:rPr>
              <a:t>a</a:t>
            </a:r>
            <a:r>
              <a:rPr sz="2000" spc="-35" dirty="0">
                <a:solidFill>
                  <a:srgbClr val="3A3535"/>
                </a:solidFill>
                <a:latin typeface="Times New Roman"/>
                <a:cs typeface="Times New Roman"/>
              </a:rPr>
              <a:t> </a:t>
            </a:r>
            <a:r>
              <a:rPr sz="2000" dirty="0">
                <a:solidFill>
                  <a:srgbClr val="3A3535"/>
                </a:solidFill>
                <a:latin typeface="Times New Roman"/>
                <a:cs typeface="Times New Roman"/>
              </a:rPr>
              <a:t>distribution,</a:t>
            </a:r>
            <a:r>
              <a:rPr sz="2000" spc="-65" dirty="0">
                <a:solidFill>
                  <a:srgbClr val="3A3535"/>
                </a:solidFill>
                <a:latin typeface="Times New Roman"/>
                <a:cs typeface="Times New Roman"/>
              </a:rPr>
              <a:t> </a:t>
            </a:r>
            <a:r>
              <a:rPr sz="2000" dirty="0">
                <a:solidFill>
                  <a:srgbClr val="3A3535"/>
                </a:solidFill>
                <a:latin typeface="Times New Roman"/>
                <a:cs typeface="Times New Roman"/>
              </a:rPr>
              <a:t>indicating</a:t>
            </a:r>
            <a:r>
              <a:rPr sz="2000" spc="-60" dirty="0">
                <a:solidFill>
                  <a:srgbClr val="3A3535"/>
                </a:solidFill>
                <a:latin typeface="Times New Roman"/>
                <a:cs typeface="Times New Roman"/>
              </a:rPr>
              <a:t> </a:t>
            </a:r>
            <a:r>
              <a:rPr sz="2000" dirty="0">
                <a:solidFill>
                  <a:srgbClr val="3A3535"/>
                </a:solidFill>
                <a:latin typeface="Times New Roman"/>
                <a:cs typeface="Times New Roman"/>
              </a:rPr>
              <a:t>how</a:t>
            </a:r>
            <a:r>
              <a:rPr sz="2000" spc="-25" dirty="0">
                <a:solidFill>
                  <a:srgbClr val="3A3535"/>
                </a:solidFill>
                <a:latin typeface="Times New Roman"/>
                <a:cs typeface="Times New Roman"/>
              </a:rPr>
              <a:t> </a:t>
            </a:r>
            <a:r>
              <a:rPr sz="2000" dirty="0">
                <a:solidFill>
                  <a:srgbClr val="3A3535"/>
                </a:solidFill>
                <a:latin typeface="Times New Roman"/>
                <a:cs typeface="Times New Roman"/>
              </a:rPr>
              <a:t>much</a:t>
            </a:r>
            <a:r>
              <a:rPr sz="2000" spc="-25" dirty="0">
                <a:solidFill>
                  <a:srgbClr val="3A3535"/>
                </a:solidFill>
                <a:latin typeface="Times New Roman"/>
                <a:cs typeface="Times New Roman"/>
              </a:rPr>
              <a:t> it </a:t>
            </a:r>
            <a:r>
              <a:rPr sz="2000" dirty="0">
                <a:solidFill>
                  <a:srgbClr val="3A3535"/>
                </a:solidFill>
                <a:latin typeface="Times New Roman"/>
                <a:cs typeface="Times New Roman"/>
              </a:rPr>
              <a:t>deviates</a:t>
            </a:r>
            <a:r>
              <a:rPr sz="2000" spc="-45" dirty="0">
                <a:solidFill>
                  <a:srgbClr val="3A3535"/>
                </a:solidFill>
                <a:latin typeface="Times New Roman"/>
                <a:cs typeface="Times New Roman"/>
              </a:rPr>
              <a:t> </a:t>
            </a:r>
            <a:r>
              <a:rPr sz="2000" dirty="0">
                <a:solidFill>
                  <a:srgbClr val="3A3535"/>
                </a:solidFill>
                <a:latin typeface="Times New Roman"/>
                <a:cs typeface="Times New Roman"/>
              </a:rPr>
              <a:t>from</a:t>
            </a:r>
            <a:r>
              <a:rPr sz="2000" spc="-25" dirty="0">
                <a:solidFill>
                  <a:srgbClr val="3A3535"/>
                </a:solidFill>
                <a:latin typeface="Times New Roman"/>
                <a:cs typeface="Times New Roman"/>
              </a:rPr>
              <a:t> </a:t>
            </a:r>
            <a:r>
              <a:rPr sz="2000" dirty="0">
                <a:solidFill>
                  <a:srgbClr val="3A3535"/>
                </a:solidFill>
                <a:latin typeface="Times New Roman"/>
                <a:cs typeface="Times New Roman"/>
              </a:rPr>
              <a:t>a</a:t>
            </a:r>
            <a:r>
              <a:rPr sz="2000" spc="-5" dirty="0">
                <a:solidFill>
                  <a:srgbClr val="3A3535"/>
                </a:solidFill>
                <a:latin typeface="Times New Roman"/>
                <a:cs typeface="Times New Roman"/>
              </a:rPr>
              <a:t> </a:t>
            </a:r>
            <a:r>
              <a:rPr sz="2000" dirty="0">
                <a:solidFill>
                  <a:srgbClr val="3A3535"/>
                </a:solidFill>
                <a:latin typeface="Times New Roman"/>
                <a:cs typeface="Times New Roman"/>
              </a:rPr>
              <a:t>symmetrical</a:t>
            </a:r>
            <a:r>
              <a:rPr sz="2000" spc="-15" dirty="0">
                <a:solidFill>
                  <a:srgbClr val="3A3535"/>
                </a:solidFill>
                <a:latin typeface="Times New Roman"/>
                <a:cs typeface="Times New Roman"/>
              </a:rPr>
              <a:t> </a:t>
            </a:r>
            <a:r>
              <a:rPr sz="2000" dirty="0">
                <a:solidFill>
                  <a:srgbClr val="3A3535"/>
                </a:solidFill>
                <a:latin typeface="Times New Roman"/>
                <a:cs typeface="Times New Roman"/>
              </a:rPr>
              <a:t>normal</a:t>
            </a:r>
            <a:r>
              <a:rPr sz="2000" spc="-20" dirty="0">
                <a:solidFill>
                  <a:srgbClr val="3A3535"/>
                </a:solidFill>
                <a:latin typeface="Times New Roman"/>
                <a:cs typeface="Times New Roman"/>
              </a:rPr>
              <a:t> </a:t>
            </a:r>
            <a:r>
              <a:rPr sz="2000" spc="-10" dirty="0">
                <a:solidFill>
                  <a:srgbClr val="3A3535"/>
                </a:solidFill>
                <a:latin typeface="Times New Roman"/>
                <a:cs typeface="Times New Roman"/>
              </a:rPr>
              <a:t>distribution.</a:t>
            </a:r>
            <a:r>
              <a:rPr sz="2000" spc="-160" dirty="0">
                <a:solidFill>
                  <a:srgbClr val="3A3535"/>
                </a:solidFill>
                <a:latin typeface="Times New Roman"/>
                <a:cs typeface="Times New Roman"/>
              </a:rPr>
              <a:t> </a:t>
            </a:r>
            <a:r>
              <a:rPr sz="2000" dirty="0">
                <a:solidFill>
                  <a:srgbClr val="3A3535"/>
                </a:solidFill>
                <a:latin typeface="Times New Roman"/>
                <a:cs typeface="Times New Roman"/>
              </a:rPr>
              <a:t>A</a:t>
            </a:r>
            <a:r>
              <a:rPr sz="2000" spc="-105" dirty="0">
                <a:solidFill>
                  <a:srgbClr val="3A3535"/>
                </a:solidFill>
                <a:latin typeface="Times New Roman"/>
                <a:cs typeface="Times New Roman"/>
              </a:rPr>
              <a:t> </a:t>
            </a:r>
            <a:r>
              <a:rPr sz="2000" dirty="0">
                <a:solidFill>
                  <a:srgbClr val="3A3535"/>
                </a:solidFill>
                <a:latin typeface="Times New Roman"/>
                <a:cs typeface="Times New Roman"/>
              </a:rPr>
              <a:t>normal</a:t>
            </a:r>
            <a:r>
              <a:rPr sz="2000" spc="-30" dirty="0">
                <a:solidFill>
                  <a:srgbClr val="3A3535"/>
                </a:solidFill>
                <a:latin typeface="Times New Roman"/>
                <a:cs typeface="Times New Roman"/>
              </a:rPr>
              <a:t> </a:t>
            </a:r>
            <a:r>
              <a:rPr sz="2000" dirty="0">
                <a:solidFill>
                  <a:srgbClr val="3A3535"/>
                </a:solidFill>
                <a:latin typeface="Times New Roman"/>
                <a:cs typeface="Times New Roman"/>
              </a:rPr>
              <a:t>distribution</a:t>
            </a:r>
            <a:r>
              <a:rPr sz="2000" spc="-45" dirty="0">
                <a:solidFill>
                  <a:srgbClr val="3A3535"/>
                </a:solidFill>
                <a:latin typeface="Times New Roman"/>
                <a:cs typeface="Times New Roman"/>
              </a:rPr>
              <a:t> </a:t>
            </a:r>
            <a:r>
              <a:rPr sz="2000" dirty="0">
                <a:solidFill>
                  <a:srgbClr val="3A3535"/>
                </a:solidFill>
                <a:latin typeface="Times New Roman"/>
                <a:cs typeface="Times New Roman"/>
              </a:rPr>
              <a:t>has</a:t>
            </a:r>
            <a:r>
              <a:rPr sz="2000" spc="-20" dirty="0">
                <a:solidFill>
                  <a:srgbClr val="3A3535"/>
                </a:solidFill>
                <a:latin typeface="Times New Roman"/>
                <a:cs typeface="Times New Roman"/>
              </a:rPr>
              <a:t> </a:t>
            </a:r>
            <a:r>
              <a:rPr sz="2000" spc="-25" dirty="0">
                <a:solidFill>
                  <a:srgbClr val="3A3535"/>
                </a:solidFill>
                <a:latin typeface="Times New Roman"/>
                <a:cs typeface="Times New Roman"/>
              </a:rPr>
              <a:t>no </a:t>
            </a:r>
            <a:r>
              <a:rPr sz="2000" dirty="0">
                <a:solidFill>
                  <a:srgbClr val="3A3535"/>
                </a:solidFill>
                <a:latin typeface="Times New Roman"/>
                <a:cs typeface="Times New Roman"/>
              </a:rPr>
              <a:t>skewness,</a:t>
            </a:r>
            <a:r>
              <a:rPr sz="2000" spc="-55" dirty="0">
                <a:solidFill>
                  <a:srgbClr val="3A3535"/>
                </a:solidFill>
                <a:latin typeface="Times New Roman"/>
                <a:cs typeface="Times New Roman"/>
              </a:rPr>
              <a:t> </a:t>
            </a:r>
            <a:r>
              <a:rPr sz="2000" dirty="0">
                <a:solidFill>
                  <a:srgbClr val="3A3535"/>
                </a:solidFill>
                <a:latin typeface="Times New Roman"/>
                <a:cs typeface="Times New Roman"/>
              </a:rPr>
              <a:t>with</a:t>
            </a:r>
            <a:r>
              <a:rPr sz="2000" spc="-15" dirty="0">
                <a:solidFill>
                  <a:srgbClr val="3A3535"/>
                </a:solidFill>
                <a:latin typeface="Times New Roman"/>
                <a:cs typeface="Times New Roman"/>
              </a:rPr>
              <a:t> </a:t>
            </a:r>
            <a:r>
              <a:rPr sz="2000" dirty="0">
                <a:solidFill>
                  <a:srgbClr val="3A3535"/>
                </a:solidFill>
                <a:latin typeface="Times New Roman"/>
                <a:cs typeface="Times New Roman"/>
              </a:rPr>
              <a:t>its</a:t>
            </a:r>
            <a:r>
              <a:rPr sz="2000" spc="-20" dirty="0">
                <a:solidFill>
                  <a:srgbClr val="3A3535"/>
                </a:solidFill>
                <a:latin typeface="Times New Roman"/>
                <a:cs typeface="Times New Roman"/>
              </a:rPr>
              <a:t> </a:t>
            </a:r>
            <a:r>
              <a:rPr sz="2000" dirty="0">
                <a:solidFill>
                  <a:srgbClr val="3A3535"/>
                </a:solidFill>
                <a:latin typeface="Times New Roman"/>
                <a:cs typeface="Times New Roman"/>
              </a:rPr>
              <a:t>mean, median,</a:t>
            </a:r>
            <a:r>
              <a:rPr sz="2000" spc="-15" dirty="0">
                <a:solidFill>
                  <a:srgbClr val="3A3535"/>
                </a:solidFill>
                <a:latin typeface="Times New Roman"/>
                <a:cs typeface="Times New Roman"/>
              </a:rPr>
              <a:t> </a:t>
            </a:r>
            <a:r>
              <a:rPr sz="2000" dirty="0">
                <a:solidFill>
                  <a:srgbClr val="3A3535"/>
                </a:solidFill>
                <a:latin typeface="Times New Roman"/>
                <a:cs typeface="Times New Roman"/>
              </a:rPr>
              <a:t>and</a:t>
            </a:r>
            <a:r>
              <a:rPr sz="2000" spc="-20" dirty="0">
                <a:solidFill>
                  <a:srgbClr val="3A3535"/>
                </a:solidFill>
                <a:latin typeface="Times New Roman"/>
                <a:cs typeface="Times New Roman"/>
              </a:rPr>
              <a:t> </a:t>
            </a:r>
            <a:r>
              <a:rPr sz="2000" dirty="0">
                <a:solidFill>
                  <a:srgbClr val="3A3535"/>
                </a:solidFill>
                <a:latin typeface="Times New Roman"/>
                <a:cs typeface="Times New Roman"/>
              </a:rPr>
              <a:t>mode</a:t>
            </a:r>
            <a:r>
              <a:rPr sz="2000" spc="-20" dirty="0">
                <a:solidFill>
                  <a:srgbClr val="3A3535"/>
                </a:solidFill>
                <a:latin typeface="Times New Roman"/>
                <a:cs typeface="Times New Roman"/>
              </a:rPr>
              <a:t> </a:t>
            </a:r>
            <a:r>
              <a:rPr sz="2000" dirty="0">
                <a:solidFill>
                  <a:srgbClr val="3A3535"/>
                </a:solidFill>
                <a:latin typeface="Times New Roman"/>
                <a:cs typeface="Times New Roman"/>
              </a:rPr>
              <a:t>being</a:t>
            </a:r>
            <a:r>
              <a:rPr sz="2000" spc="-15" dirty="0">
                <a:solidFill>
                  <a:srgbClr val="3A3535"/>
                </a:solidFill>
                <a:latin typeface="Times New Roman"/>
                <a:cs typeface="Times New Roman"/>
              </a:rPr>
              <a:t> </a:t>
            </a:r>
            <a:r>
              <a:rPr sz="2000" spc="-10" dirty="0">
                <a:solidFill>
                  <a:srgbClr val="3A3535"/>
                </a:solidFill>
                <a:latin typeface="Times New Roman"/>
                <a:cs typeface="Times New Roman"/>
              </a:rPr>
              <a:t>identical.</a:t>
            </a:r>
            <a:endParaRPr sz="2000">
              <a:latin typeface="Times New Roman"/>
              <a:cs typeface="Times New Roman"/>
            </a:endParaRPr>
          </a:p>
          <a:p>
            <a:pPr marL="1390015">
              <a:lnSpc>
                <a:spcPct val="100000"/>
              </a:lnSpc>
              <a:spcBef>
                <a:spcPts val="1610"/>
              </a:spcBef>
            </a:pPr>
            <a:r>
              <a:rPr sz="2200" b="1" dirty="0">
                <a:solidFill>
                  <a:srgbClr val="3A3535"/>
                </a:solidFill>
                <a:latin typeface="Times New Roman"/>
                <a:cs typeface="Times New Roman"/>
              </a:rPr>
              <a:t>Positive</a:t>
            </a:r>
            <a:r>
              <a:rPr sz="2200" b="1" spc="-95" dirty="0">
                <a:solidFill>
                  <a:srgbClr val="3A3535"/>
                </a:solidFill>
                <a:latin typeface="Times New Roman"/>
                <a:cs typeface="Times New Roman"/>
              </a:rPr>
              <a:t> </a:t>
            </a:r>
            <a:r>
              <a:rPr sz="2200" b="1" dirty="0">
                <a:solidFill>
                  <a:srgbClr val="3A3535"/>
                </a:solidFill>
                <a:latin typeface="Times New Roman"/>
                <a:cs typeface="Times New Roman"/>
              </a:rPr>
              <a:t>Skewness</a:t>
            </a:r>
            <a:r>
              <a:rPr sz="2200" b="1" spc="-80" dirty="0">
                <a:solidFill>
                  <a:srgbClr val="3A3535"/>
                </a:solidFill>
                <a:latin typeface="Times New Roman"/>
                <a:cs typeface="Times New Roman"/>
              </a:rPr>
              <a:t> </a:t>
            </a:r>
            <a:r>
              <a:rPr sz="2200" b="1" spc="-10" dirty="0">
                <a:solidFill>
                  <a:srgbClr val="3A3535"/>
                </a:solidFill>
                <a:latin typeface="Times New Roman"/>
                <a:cs typeface="Times New Roman"/>
              </a:rPr>
              <a:t>(Right-Skewed)</a:t>
            </a:r>
            <a:endParaRPr sz="2200">
              <a:latin typeface="Times New Roman"/>
              <a:cs typeface="Times New Roman"/>
            </a:endParaRPr>
          </a:p>
          <a:p>
            <a:pPr>
              <a:lnSpc>
                <a:spcPct val="100000"/>
              </a:lnSpc>
              <a:spcBef>
                <a:spcPts val="1500"/>
              </a:spcBef>
            </a:pPr>
            <a:endParaRPr sz="2200">
              <a:latin typeface="Times New Roman"/>
              <a:cs typeface="Times New Roman"/>
            </a:endParaRPr>
          </a:p>
          <a:p>
            <a:pPr marL="1195705">
              <a:lnSpc>
                <a:spcPct val="100000"/>
              </a:lnSpc>
              <a:spcBef>
                <a:spcPts val="5"/>
              </a:spcBef>
            </a:pPr>
            <a:r>
              <a:rPr sz="1900" dirty="0">
                <a:solidFill>
                  <a:srgbClr val="3A3535"/>
                </a:solidFill>
                <a:latin typeface="Times New Roman"/>
                <a:cs typeface="Times New Roman"/>
              </a:rPr>
              <a:t>The</a:t>
            </a:r>
            <a:r>
              <a:rPr sz="1900" spc="125" dirty="0">
                <a:solidFill>
                  <a:srgbClr val="3A3535"/>
                </a:solidFill>
                <a:latin typeface="Times New Roman"/>
                <a:cs typeface="Times New Roman"/>
              </a:rPr>
              <a:t> </a:t>
            </a:r>
            <a:r>
              <a:rPr sz="1900" dirty="0">
                <a:solidFill>
                  <a:srgbClr val="3A3535"/>
                </a:solidFill>
                <a:latin typeface="Times New Roman"/>
                <a:cs typeface="Times New Roman"/>
              </a:rPr>
              <a:t>distribution</a:t>
            </a:r>
            <a:r>
              <a:rPr sz="1900" spc="135" dirty="0">
                <a:solidFill>
                  <a:srgbClr val="3A3535"/>
                </a:solidFill>
                <a:latin typeface="Times New Roman"/>
                <a:cs typeface="Times New Roman"/>
              </a:rPr>
              <a:t> </a:t>
            </a:r>
            <a:r>
              <a:rPr sz="1900" dirty="0">
                <a:solidFill>
                  <a:srgbClr val="3A3535"/>
                </a:solidFill>
                <a:latin typeface="Times New Roman"/>
                <a:cs typeface="Times New Roman"/>
              </a:rPr>
              <a:t>is</a:t>
            </a:r>
            <a:r>
              <a:rPr sz="1900" spc="120" dirty="0">
                <a:solidFill>
                  <a:srgbClr val="3A3535"/>
                </a:solidFill>
                <a:latin typeface="Times New Roman"/>
                <a:cs typeface="Times New Roman"/>
              </a:rPr>
              <a:t> </a:t>
            </a:r>
            <a:r>
              <a:rPr sz="1900" dirty="0">
                <a:solidFill>
                  <a:srgbClr val="3A3535"/>
                </a:solidFill>
                <a:latin typeface="Times New Roman"/>
                <a:cs typeface="Times New Roman"/>
              </a:rPr>
              <a:t>shifted</a:t>
            </a:r>
            <a:r>
              <a:rPr sz="1900" spc="120" dirty="0">
                <a:solidFill>
                  <a:srgbClr val="3A3535"/>
                </a:solidFill>
                <a:latin typeface="Times New Roman"/>
                <a:cs typeface="Times New Roman"/>
              </a:rPr>
              <a:t> </a:t>
            </a:r>
            <a:r>
              <a:rPr sz="1900" dirty="0">
                <a:solidFill>
                  <a:srgbClr val="3A3535"/>
                </a:solidFill>
                <a:latin typeface="Times New Roman"/>
                <a:cs typeface="Times New Roman"/>
              </a:rPr>
              <a:t>to</a:t>
            </a:r>
            <a:r>
              <a:rPr sz="1900" spc="125" dirty="0">
                <a:solidFill>
                  <a:srgbClr val="3A3535"/>
                </a:solidFill>
                <a:latin typeface="Times New Roman"/>
                <a:cs typeface="Times New Roman"/>
              </a:rPr>
              <a:t> </a:t>
            </a:r>
            <a:r>
              <a:rPr sz="1900" dirty="0">
                <a:solidFill>
                  <a:srgbClr val="3A3535"/>
                </a:solidFill>
                <a:latin typeface="Times New Roman"/>
                <a:cs typeface="Times New Roman"/>
              </a:rPr>
              <a:t>the</a:t>
            </a:r>
            <a:r>
              <a:rPr sz="1900" spc="125" dirty="0">
                <a:solidFill>
                  <a:srgbClr val="3A3535"/>
                </a:solidFill>
                <a:latin typeface="Times New Roman"/>
                <a:cs typeface="Times New Roman"/>
              </a:rPr>
              <a:t> </a:t>
            </a:r>
            <a:r>
              <a:rPr sz="1900" dirty="0">
                <a:solidFill>
                  <a:srgbClr val="3A3535"/>
                </a:solidFill>
                <a:latin typeface="Times New Roman"/>
                <a:cs typeface="Times New Roman"/>
              </a:rPr>
              <a:t>left</a:t>
            </a:r>
            <a:r>
              <a:rPr sz="1900" spc="125" dirty="0">
                <a:solidFill>
                  <a:srgbClr val="3A3535"/>
                </a:solidFill>
                <a:latin typeface="Times New Roman"/>
                <a:cs typeface="Times New Roman"/>
              </a:rPr>
              <a:t> </a:t>
            </a:r>
            <a:r>
              <a:rPr sz="1900" dirty="0">
                <a:solidFill>
                  <a:srgbClr val="3A3535"/>
                </a:solidFill>
                <a:latin typeface="Times New Roman"/>
                <a:cs typeface="Times New Roman"/>
              </a:rPr>
              <a:t>with</a:t>
            </a:r>
            <a:r>
              <a:rPr sz="1900" spc="130" dirty="0">
                <a:solidFill>
                  <a:srgbClr val="3A3535"/>
                </a:solidFill>
                <a:latin typeface="Times New Roman"/>
                <a:cs typeface="Times New Roman"/>
              </a:rPr>
              <a:t> </a:t>
            </a:r>
            <a:r>
              <a:rPr sz="1900" dirty="0">
                <a:solidFill>
                  <a:srgbClr val="3A3535"/>
                </a:solidFill>
                <a:latin typeface="Times New Roman"/>
                <a:cs typeface="Times New Roman"/>
              </a:rPr>
              <a:t>a</a:t>
            </a:r>
            <a:r>
              <a:rPr sz="1900" spc="125" dirty="0">
                <a:solidFill>
                  <a:srgbClr val="3A3535"/>
                </a:solidFill>
                <a:latin typeface="Times New Roman"/>
                <a:cs typeface="Times New Roman"/>
              </a:rPr>
              <a:t> </a:t>
            </a:r>
            <a:r>
              <a:rPr sz="1900" dirty="0">
                <a:solidFill>
                  <a:srgbClr val="3A3535"/>
                </a:solidFill>
                <a:latin typeface="Times New Roman"/>
                <a:cs typeface="Times New Roman"/>
              </a:rPr>
              <a:t>tail</a:t>
            </a:r>
            <a:r>
              <a:rPr sz="1900" spc="120" dirty="0">
                <a:solidFill>
                  <a:srgbClr val="3A3535"/>
                </a:solidFill>
                <a:latin typeface="Times New Roman"/>
                <a:cs typeface="Times New Roman"/>
              </a:rPr>
              <a:t> </a:t>
            </a:r>
            <a:r>
              <a:rPr sz="1900" dirty="0">
                <a:solidFill>
                  <a:srgbClr val="3A3535"/>
                </a:solidFill>
                <a:latin typeface="Times New Roman"/>
                <a:cs typeface="Times New Roman"/>
              </a:rPr>
              <a:t>on</a:t>
            </a:r>
            <a:r>
              <a:rPr sz="1900" spc="125" dirty="0">
                <a:solidFill>
                  <a:srgbClr val="3A3535"/>
                </a:solidFill>
                <a:latin typeface="Times New Roman"/>
                <a:cs typeface="Times New Roman"/>
              </a:rPr>
              <a:t> </a:t>
            </a:r>
            <a:r>
              <a:rPr sz="1900" dirty="0">
                <a:solidFill>
                  <a:srgbClr val="3A3535"/>
                </a:solidFill>
                <a:latin typeface="Times New Roman"/>
                <a:cs typeface="Times New Roman"/>
              </a:rPr>
              <a:t>the</a:t>
            </a:r>
            <a:r>
              <a:rPr sz="1900" spc="125" dirty="0">
                <a:solidFill>
                  <a:srgbClr val="3A3535"/>
                </a:solidFill>
                <a:latin typeface="Times New Roman"/>
                <a:cs typeface="Times New Roman"/>
              </a:rPr>
              <a:t> </a:t>
            </a:r>
            <a:r>
              <a:rPr sz="1900" dirty="0">
                <a:solidFill>
                  <a:srgbClr val="3A3535"/>
                </a:solidFill>
                <a:latin typeface="Times New Roman"/>
                <a:cs typeface="Times New Roman"/>
              </a:rPr>
              <a:t>right</a:t>
            </a:r>
            <a:r>
              <a:rPr sz="1900" spc="120" dirty="0">
                <a:solidFill>
                  <a:srgbClr val="3A3535"/>
                </a:solidFill>
                <a:latin typeface="Times New Roman"/>
                <a:cs typeface="Times New Roman"/>
              </a:rPr>
              <a:t> </a:t>
            </a:r>
            <a:r>
              <a:rPr sz="1900" dirty="0">
                <a:solidFill>
                  <a:srgbClr val="3A3535"/>
                </a:solidFill>
                <a:latin typeface="Times New Roman"/>
                <a:cs typeface="Times New Roman"/>
              </a:rPr>
              <a:t>side.</a:t>
            </a:r>
            <a:r>
              <a:rPr sz="1900" spc="130" dirty="0">
                <a:solidFill>
                  <a:srgbClr val="3A3535"/>
                </a:solidFill>
                <a:latin typeface="Times New Roman"/>
                <a:cs typeface="Times New Roman"/>
              </a:rPr>
              <a:t> </a:t>
            </a:r>
            <a:r>
              <a:rPr sz="1900" spc="-25" dirty="0">
                <a:solidFill>
                  <a:srgbClr val="3A3535"/>
                </a:solidFill>
                <a:latin typeface="Times New Roman"/>
                <a:cs typeface="Times New Roman"/>
              </a:rPr>
              <a:t>The</a:t>
            </a:r>
            <a:endParaRPr sz="1900">
              <a:latin typeface="Times New Roman"/>
              <a:cs typeface="Times New Roman"/>
            </a:endParaRPr>
          </a:p>
          <a:p>
            <a:pPr marL="1195705">
              <a:lnSpc>
                <a:spcPct val="100000"/>
              </a:lnSpc>
              <a:spcBef>
                <a:spcPts val="420"/>
              </a:spcBef>
            </a:pPr>
            <a:r>
              <a:rPr sz="1900" dirty="0">
                <a:solidFill>
                  <a:srgbClr val="3A3535"/>
                </a:solidFill>
                <a:latin typeface="Times New Roman"/>
                <a:cs typeface="Times New Roman"/>
              </a:rPr>
              <a:t>mean</a:t>
            </a:r>
            <a:r>
              <a:rPr sz="1900" spc="-15" dirty="0">
                <a:solidFill>
                  <a:srgbClr val="3A3535"/>
                </a:solidFill>
                <a:latin typeface="Times New Roman"/>
                <a:cs typeface="Times New Roman"/>
              </a:rPr>
              <a:t> </a:t>
            </a:r>
            <a:r>
              <a:rPr sz="1900" dirty="0">
                <a:solidFill>
                  <a:srgbClr val="3A3535"/>
                </a:solidFill>
                <a:latin typeface="Times New Roman"/>
                <a:cs typeface="Times New Roman"/>
              </a:rPr>
              <a:t>is</a:t>
            </a:r>
            <a:r>
              <a:rPr sz="1900" spc="-5" dirty="0">
                <a:solidFill>
                  <a:srgbClr val="3A3535"/>
                </a:solidFill>
                <a:latin typeface="Times New Roman"/>
                <a:cs typeface="Times New Roman"/>
              </a:rPr>
              <a:t> </a:t>
            </a:r>
            <a:r>
              <a:rPr sz="1900" dirty="0">
                <a:solidFill>
                  <a:srgbClr val="3A3535"/>
                </a:solidFill>
                <a:latin typeface="Times New Roman"/>
                <a:cs typeface="Times New Roman"/>
              </a:rPr>
              <a:t>greater</a:t>
            </a:r>
            <a:r>
              <a:rPr sz="1900" spc="15" dirty="0">
                <a:solidFill>
                  <a:srgbClr val="3A3535"/>
                </a:solidFill>
                <a:latin typeface="Times New Roman"/>
                <a:cs typeface="Times New Roman"/>
              </a:rPr>
              <a:t> </a:t>
            </a:r>
            <a:r>
              <a:rPr sz="1900" dirty="0">
                <a:solidFill>
                  <a:srgbClr val="3A3535"/>
                </a:solidFill>
                <a:latin typeface="Times New Roman"/>
                <a:cs typeface="Times New Roman"/>
              </a:rPr>
              <a:t>than</a:t>
            </a:r>
            <a:r>
              <a:rPr sz="1900" spc="-5" dirty="0">
                <a:solidFill>
                  <a:srgbClr val="3A3535"/>
                </a:solidFill>
                <a:latin typeface="Times New Roman"/>
                <a:cs typeface="Times New Roman"/>
              </a:rPr>
              <a:t> </a:t>
            </a:r>
            <a:r>
              <a:rPr sz="1900" dirty="0">
                <a:solidFill>
                  <a:srgbClr val="3A3535"/>
                </a:solidFill>
                <a:latin typeface="Times New Roman"/>
                <a:cs typeface="Times New Roman"/>
              </a:rPr>
              <a:t>the</a:t>
            </a:r>
            <a:r>
              <a:rPr sz="1900" spc="10" dirty="0">
                <a:solidFill>
                  <a:srgbClr val="3A3535"/>
                </a:solidFill>
                <a:latin typeface="Times New Roman"/>
                <a:cs typeface="Times New Roman"/>
              </a:rPr>
              <a:t> </a:t>
            </a:r>
            <a:r>
              <a:rPr sz="1900" dirty="0">
                <a:solidFill>
                  <a:srgbClr val="3A3535"/>
                </a:solidFill>
                <a:latin typeface="Times New Roman"/>
                <a:cs typeface="Times New Roman"/>
              </a:rPr>
              <a:t>median,</a:t>
            </a:r>
            <a:r>
              <a:rPr sz="1900" spc="5" dirty="0">
                <a:solidFill>
                  <a:srgbClr val="3A3535"/>
                </a:solidFill>
                <a:latin typeface="Times New Roman"/>
                <a:cs typeface="Times New Roman"/>
              </a:rPr>
              <a:t> </a:t>
            </a:r>
            <a:r>
              <a:rPr sz="1900" dirty="0">
                <a:solidFill>
                  <a:srgbClr val="3A3535"/>
                </a:solidFill>
                <a:latin typeface="Times New Roman"/>
                <a:cs typeface="Times New Roman"/>
              </a:rPr>
              <a:t>which</a:t>
            </a:r>
            <a:r>
              <a:rPr sz="1900" spc="-5" dirty="0">
                <a:solidFill>
                  <a:srgbClr val="3A3535"/>
                </a:solidFill>
                <a:latin typeface="Times New Roman"/>
                <a:cs typeface="Times New Roman"/>
              </a:rPr>
              <a:t> </a:t>
            </a:r>
            <a:r>
              <a:rPr sz="1900" dirty="0">
                <a:solidFill>
                  <a:srgbClr val="3A3535"/>
                </a:solidFill>
                <a:latin typeface="Times New Roman"/>
                <a:cs typeface="Times New Roman"/>
              </a:rPr>
              <a:t>is</a:t>
            </a:r>
            <a:r>
              <a:rPr sz="1900" spc="-5" dirty="0">
                <a:solidFill>
                  <a:srgbClr val="3A3535"/>
                </a:solidFill>
                <a:latin typeface="Times New Roman"/>
                <a:cs typeface="Times New Roman"/>
              </a:rPr>
              <a:t> </a:t>
            </a:r>
            <a:r>
              <a:rPr sz="1900" dirty="0">
                <a:solidFill>
                  <a:srgbClr val="3A3535"/>
                </a:solidFill>
                <a:latin typeface="Times New Roman"/>
                <a:cs typeface="Times New Roman"/>
              </a:rPr>
              <a:t>greater</a:t>
            </a:r>
            <a:r>
              <a:rPr sz="1900" spc="5" dirty="0">
                <a:solidFill>
                  <a:srgbClr val="3A3535"/>
                </a:solidFill>
                <a:latin typeface="Times New Roman"/>
                <a:cs typeface="Times New Roman"/>
              </a:rPr>
              <a:t> </a:t>
            </a:r>
            <a:r>
              <a:rPr sz="1900" dirty="0">
                <a:solidFill>
                  <a:srgbClr val="3A3535"/>
                </a:solidFill>
                <a:latin typeface="Times New Roman"/>
                <a:cs typeface="Times New Roman"/>
              </a:rPr>
              <a:t>than</a:t>
            </a:r>
            <a:r>
              <a:rPr sz="1900" spc="-5" dirty="0">
                <a:solidFill>
                  <a:srgbClr val="3A3535"/>
                </a:solidFill>
                <a:latin typeface="Times New Roman"/>
                <a:cs typeface="Times New Roman"/>
              </a:rPr>
              <a:t> </a:t>
            </a:r>
            <a:r>
              <a:rPr sz="1900" dirty="0">
                <a:solidFill>
                  <a:srgbClr val="3A3535"/>
                </a:solidFill>
                <a:latin typeface="Times New Roman"/>
                <a:cs typeface="Times New Roman"/>
              </a:rPr>
              <a:t>the</a:t>
            </a:r>
            <a:r>
              <a:rPr sz="1900" spc="10" dirty="0">
                <a:solidFill>
                  <a:srgbClr val="3A3535"/>
                </a:solidFill>
                <a:latin typeface="Times New Roman"/>
                <a:cs typeface="Times New Roman"/>
              </a:rPr>
              <a:t> </a:t>
            </a:r>
            <a:r>
              <a:rPr sz="1900" dirty="0">
                <a:solidFill>
                  <a:srgbClr val="3A3535"/>
                </a:solidFill>
                <a:latin typeface="Times New Roman"/>
                <a:cs typeface="Times New Roman"/>
              </a:rPr>
              <a:t>mode </a:t>
            </a:r>
            <a:r>
              <a:rPr sz="1900" spc="-10" dirty="0">
                <a:solidFill>
                  <a:srgbClr val="3A3535"/>
                </a:solidFill>
                <a:latin typeface="Times New Roman"/>
                <a:cs typeface="Times New Roman"/>
              </a:rPr>
              <a:t>(Mean</a:t>
            </a:r>
            <a:endParaRPr sz="1900">
              <a:latin typeface="Times New Roman"/>
              <a:cs typeface="Times New Roman"/>
            </a:endParaRPr>
          </a:p>
          <a:p>
            <a:pPr marL="1195705">
              <a:lnSpc>
                <a:spcPct val="100000"/>
              </a:lnSpc>
              <a:spcBef>
                <a:spcPts val="420"/>
              </a:spcBef>
            </a:pPr>
            <a:r>
              <a:rPr sz="1900" dirty="0">
                <a:solidFill>
                  <a:srgbClr val="3A3535"/>
                </a:solidFill>
                <a:latin typeface="Times New Roman"/>
                <a:cs typeface="Times New Roman"/>
              </a:rPr>
              <a:t>&gt;</a:t>
            </a:r>
            <a:r>
              <a:rPr sz="1900" spc="-15" dirty="0">
                <a:solidFill>
                  <a:srgbClr val="3A3535"/>
                </a:solidFill>
                <a:latin typeface="Times New Roman"/>
                <a:cs typeface="Times New Roman"/>
              </a:rPr>
              <a:t> </a:t>
            </a:r>
            <a:r>
              <a:rPr sz="1900" dirty="0">
                <a:solidFill>
                  <a:srgbClr val="3A3535"/>
                </a:solidFill>
                <a:latin typeface="Times New Roman"/>
                <a:cs typeface="Times New Roman"/>
              </a:rPr>
              <a:t>Median</a:t>
            </a:r>
            <a:r>
              <a:rPr sz="1900" spc="-5" dirty="0">
                <a:solidFill>
                  <a:srgbClr val="3A3535"/>
                </a:solidFill>
                <a:latin typeface="Times New Roman"/>
                <a:cs typeface="Times New Roman"/>
              </a:rPr>
              <a:t> </a:t>
            </a:r>
            <a:r>
              <a:rPr sz="1900" dirty="0">
                <a:solidFill>
                  <a:srgbClr val="3A3535"/>
                </a:solidFill>
                <a:latin typeface="Times New Roman"/>
                <a:cs typeface="Times New Roman"/>
              </a:rPr>
              <a:t>&gt;</a:t>
            </a:r>
            <a:r>
              <a:rPr sz="1900" spc="-10" dirty="0">
                <a:solidFill>
                  <a:srgbClr val="3A3535"/>
                </a:solidFill>
                <a:latin typeface="Times New Roman"/>
                <a:cs typeface="Times New Roman"/>
              </a:rPr>
              <a:t> Mode).</a:t>
            </a:r>
            <a:endParaRPr sz="1900">
              <a:latin typeface="Times New Roman"/>
              <a:cs typeface="Times New Roman"/>
            </a:endParaRPr>
          </a:p>
          <a:p>
            <a:pPr>
              <a:lnSpc>
                <a:spcPct val="100000"/>
              </a:lnSpc>
              <a:spcBef>
                <a:spcPts val="1440"/>
              </a:spcBef>
            </a:pPr>
            <a:endParaRPr sz="1900">
              <a:latin typeface="Times New Roman"/>
              <a:cs typeface="Times New Roman"/>
            </a:endParaRPr>
          </a:p>
          <a:p>
            <a:pPr marL="1724660">
              <a:lnSpc>
                <a:spcPct val="100000"/>
              </a:lnSpc>
            </a:pPr>
            <a:r>
              <a:rPr sz="2200" b="1" dirty="0">
                <a:solidFill>
                  <a:srgbClr val="3A3535"/>
                </a:solidFill>
                <a:latin typeface="Times New Roman"/>
                <a:cs typeface="Times New Roman"/>
              </a:rPr>
              <a:t>Negative</a:t>
            </a:r>
            <a:r>
              <a:rPr sz="2200" b="1" spc="-65" dirty="0">
                <a:solidFill>
                  <a:srgbClr val="3A3535"/>
                </a:solidFill>
                <a:latin typeface="Times New Roman"/>
                <a:cs typeface="Times New Roman"/>
              </a:rPr>
              <a:t> </a:t>
            </a:r>
            <a:r>
              <a:rPr sz="2200" b="1" dirty="0">
                <a:solidFill>
                  <a:srgbClr val="3A3535"/>
                </a:solidFill>
                <a:latin typeface="Times New Roman"/>
                <a:cs typeface="Times New Roman"/>
              </a:rPr>
              <a:t>Skewness</a:t>
            </a:r>
            <a:r>
              <a:rPr sz="2200" b="1" spc="-60" dirty="0">
                <a:solidFill>
                  <a:srgbClr val="3A3535"/>
                </a:solidFill>
                <a:latin typeface="Times New Roman"/>
                <a:cs typeface="Times New Roman"/>
              </a:rPr>
              <a:t> </a:t>
            </a:r>
            <a:r>
              <a:rPr sz="2200" b="1" spc="-10" dirty="0">
                <a:solidFill>
                  <a:srgbClr val="3A3535"/>
                </a:solidFill>
                <a:latin typeface="Times New Roman"/>
                <a:cs typeface="Times New Roman"/>
              </a:rPr>
              <a:t>(Left-Skewed)</a:t>
            </a:r>
            <a:endParaRPr sz="2200">
              <a:latin typeface="Times New Roman"/>
              <a:cs typeface="Times New Roman"/>
            </a:endParaRPr>
          </a:p>
          <a:p>
            <a:pPr marL="1421130" marR="5080" algn="just">
              <a:lnSpc>
                <a:spcPct val="112500"/>
              </a:lnSpc>
              <a:spcBef>
                <a:spcPts val="2490"/>
              </a:spcBef>
            </a:pPr>
            <a:r>
              <a:rPr sz="2000" dirty="0">
                <a:latin typeface="Times New Roman"/>
                <a:cs typeface="Times New Roman"/>
              </a:rPr>
              <a:t>The</a:t>
            </a:r>
            <a:r>
              <a:rPr sz="2000" spc="70" dirty="0">
                <a:latin typeface="Times New Roman"/>
                <a:cs typeface="Times New Roman"/>
              </a:rPr>
              <a:t> </a:t>
            </a:r>
            <a:r>
              <a:rPr sz="2000" dirty="0">
                <a:latin typeface="Times New Roman"/>
                <a:cs typeface="Times New Roman"/>
              </a:rPr>
              <a:t>distribution</a:t>
            </a:r>
            <a:r>
              <a:rPr sz="2000" spc="80" dirty="0">
                <a:latin typeface="Times New Roman"/>
                <a:cs typeface="Times New Roman"/>
              </a:rPr>
              <a:t> </a:t>
            </a:r>
            <a:r>
              <a:rPr sz="2000" dirty="0">
                <a:latin typeface="Times New Roman"/>
                <a:cs typeface="Times New Roman"/>
              </a:rPr>
              <a:t>is</a:t>
            </a:r>
            <a:r>
              <a:rPr sz="2000" spc="70" dirty="0">
                <a:latin typeface="Times New Roman"/>
                <a:cs typeface="Times New Roman"/>
              </a:rPr>
              <a:t> </a:t>
            </a:r>
            <a:r>
              <a:rPr sz="2000" dirty="0">
                <a:latin typeface="Times New Roman"/>
                <a:cs typeface="Times New Roman"/>
              </a:rPr>
              <a:t>shifted</a:t>
            </a:r>
            <a:r>
              <a:rPr sz="2000" spc="75" dirty="0">
                <a:latin typeface="Times New Roman"/>
                <a:cs typeface="Times New Roman"/>
              </a:rPr>
              <a:t> </a:t>
            </a:r>
            <a:r>
              <a:rPr sz="2000" dirty="0">
                <a:latin typeface="Times New Roman"/>
                <a:cs typeface="Times New Roman"/>
              </a:rPr>
              <a:t>to</a:t>
            </a:r>
            <a:r>
              <a:rPr sz="2000" spc="75" dirty="0">
                <a:latin typeface="Times New Roman"/>
                <a:cs typeface="Times New Roman"/>
              </a:rPr>
              <a:t> </a:t>
            </a:r>
            <a:r>
              <a:rPr sz="2000" dirty="0">
                <a:latin typeface="Times New Roman"/>
                <a:cs typeface="Times New Roman"/>
              </a:rPr>
              <a:t>the</a:t>
            </a:r>
            <a:r>
              <a:rPr sz="2000" spc="70" dirty="0">
                <a:latin typeface="Times New Roman"/>
                <a:cs typeface="Times New Roman"/>
              </a:rPr>
              <a:t> </a:t>
            </a:r>
            <a:r>
              <a:rPr sz="2000" dirty="0">
                <a:latin typeface="Times New Roman"/>
                <a:cs typeface="Times New Roman"/>
              </a:rPr>
              <a:t>right</a:t>
            </a:r>
            <a:r>
              <a:rPr sz="2000" spc="70" dirty="0">
                <a:latin typeface="Times New Roman"/>
                <a:cs typeface="Times New Roman"/>
              </a:rPr>
              <a:t> </a:t>
            </a:r>
            <a:r>
              <a:rPr sz="2000" dirty="0">
                <a:latin typeface="Times New Roman"/>
                <a:cs typeface="Times New Roman"/>
              </a:rPr>
              <a:t>with</a:t>
            </a:r>
            <a:r>
              <a:rPr sz="2000" spc="75" dirty="0">
                <a:latin typeface="Times New Roman"/>
                <a:cs typeface="Times New Roman"/>
              </a:rPr>
              <a:t> </a:t>
            </a:r>
            <a:r>
              <a:rPr sz="2000" dirty="0">
                <a:latin typeface="Times New Roman"/>
                <a:cs typeface="Times New Roman"/>
              </a:rPr>
              <a:t>a</a:t>
            </a:r>
            <a:r>
              <a:rPr sz="2000" spc="65" dirty="0">
                <a:latin typeface="Times New Roman"/>
                <a:cs typeface="Times New Roman"/>
              </a:rPr>
              <a:t> </a:t>
            </a:r>
            <a:r>
              <a:rPr sz="2000" dirty="0">
                <a:latin typeface="Times New Roman"/>
                <a:cs typeface="Times New Roman"/>
              </a:rPr>
              <a:t>tail</a:t>
            </a:r>
            <a:r>
              <a:rPr sz="2000" spc="60" dirty="0">
                <a:latin typeface="Times New Roman"/>
                <a:cs typeface="Times New Roman"/>
              </a:rPr>
              <a:t> </a:t>
            </a:r>
            <a:r>
              <a:rPr sz="2000" dirty="0">
                <a:latin typeface="Times New Roman"/>
                <a:cs typeface="Times New Roman"/>
              </a:rPr>
              <a:t>on</a:t>
            </a:r>
            <a:r>
              <a:rPr sz="2000" spc="70" dirty="0">
                <a:latin typeface="Times New Roman"/>
                <a:cs typeface="Times New Roman"/>
              </a:rPr>
              <a:t> </a:t>
            </a:r>
            <a:r>
              <a:rPr sz="2000" dirty="0">
                <a:latin typeface="Times New Roman"/>
                <a:cs typeface="Times New Roman"/>
              </a:rPr>
              <a:t>the</a:t>
            </a:r>
            <a:r>
              <a:rPr sz="2000" spc="75" dirty="0">
                <a:latin typeface="Times New Roman"/>
                <a:cs typeface="Times New Roman"/>
              </a:rPr>
              <a:t> </a:t>
            </a:r>
            <a:r>
              <a:rPr sz="2000" dirty="0">
                <a:latin typeface="Times New Roman"/>
                <a:cs typeface="Times New Roman"/>
              </a:rPr>
              <a:t>left</a:t>
            </a:r>
            <a:r>
              <a:rPr sz="2000" spc="65" dirty="0">
                <a:latin typeface="Times New Roman"/>
                <a:cs typeface="Times New Roman"/>
              </a:rPr>
              <a:t> </a:t>
            </a:r>
            <a:r>
              <a:rPr sz="2000" spc="-10" dirty="0">
                <a:latin typeface="Times New Roman"/>
                <a:cs typeface="Times New Roman"/>
              </a:rPr>
              <a:t>side. </a:t>
            </a:r>
            <a:r>
              <a:rPr sz="2000" dirty="0">
                <a:latin typeface="Times New Roman"/>
                <a:cs typeface="Times New Roman"/>
              </a:rPr>
              <a:t>The</a:t>
            </a:r>
            <a:r>
              <a:rPr sz="2000" spc="215" dirty="0">
                <a:latin typeface="Times New Roman"/>
                <a:cs typeface="Times New Roman"/>
              </a:rPr>
              <a:t> </a:t>
            </a:r>
            <a:r>
              <a:rPr sz="2000" dirty="0">
                <a:latin typeface="Times New Roman"/>
                <a:cs typeface="Times New Roman"/>
              </a:rPr>
              <a:t>mean</a:t>
            </a:r>
            <a:r>
              <a:rPr sz="2000" spc="215" dirty="0">
                <a:latin typeface="Times New Roman"/>
                <a:cs typeface="Times New Roman"/>
              </a:rPr>
              <a:t> </a:t>
            </a:r>
            <a:r>
              <a:rPr sz="2000" dirty="0">
                <a:latin typeface="Times New Roman"/>
                <a:cs typeface="Times New Roman"/>
              </a:rPr>
              <a:t>is</a:t>
            </a:r>
            <a:r>
              <a:rPr sz="2000" spc="210" dirty="0">
                <a:latin typeface="Times New Roman"/>
                <a:cs typeface="Times New Roman"/>
              </a:rPr>
              <a:t> </a:t>
            </a:r>
            <a:r>
              <a:rPr sz="2000" dirty="0">
                <a:latin typeface="Times New Roman"/>
                <a:cs typeface="Times New Roman"/>
              </a:rPr>
              <a:t>less</a:t>
            </a:r>
            <a:r>
              <a:rPr sz="2000" spc="215" dirty="0">
                <a:latin typeface="Times New Roman"/>
                <a:cs typeface="Times New Roman"/>
              </a:rPr>
              <a:t> </a:t>
            </a:r>
            <a:r>
              <a:rPr sz="2000" dirty="0">
                <a:latin typeface="Times New Roman"/>
                <a:cs typeface="Times New Roman"/>
              </a:rPr>
              <a:t>than</a:t>
            </a:r>
            <a:r>
              <a:rPr sz="2000" spc="215" dirty="0">
                <a:latin typeface="Times New Roman"/>
                <a:cs typeface="Times New Roman"/>
              </a:rPr>
              <a:t> </a:t>
            </a:r>
            <a:r>
              <a:rPr sz="2000" dirty="0">
                <a:latin typeface="Times New Roman"/>
                <a:cs typeface="Times New Roman"/>
              </a:rPr>
              <a:t>the</a:t>
            </a:r>
            <a:r>
              <a:rPr sz="2000" spc="200" dirty="0">
                <a:latin typeface="Times New Roman"/>
                <a:cs typeface="Times New Roman"/>
              </a:rPr>
              <a:t> </a:t>
            </a:r>
            <a:r>
              <a:rPr sz="2000" dirty="0">
                <a:latin typeface="Times New Roman"/>
                <a:cs typeface="Times New Roman"/>
              </a:rPr>
              <a:t>median,</a:t>
            </a:r>
            <a:r>
              <a:rPr sz="2000" spc="220" dirty="0">
                <a:latin typeface="Times New Roman"/>
                <a:cs typeface="Times New Roman"/>
              </a:rPr>
              <a:t> </a:t>
            </a:r>
            <a:r>
              <a:rPr sz="2000" dirty="0">
                <a:latin typeface="Times New Roman"/>
                <a:cs typeface="Times New Roman"/>
              </a:rPr>
              <a:t>which</a:t>
            </a:r>
            <a:r>
              <a:rPr sz="2000" spc="220" dirty="0">
                <a:latin typeface="Times New Roman"/>
                <a:cs typeface="Times New Roman"/>
              </a:rPr>
              <a:t> </a:t>
            </a:r>
            <a:r>
              <a:rPr sz="2000" dirty="0">
                <a:latin typeface="Times New Roman"/>
                <a:cs typeface="Times New Roman"/>
              </a:rPr>
              <a:t>is</a:t>
            </a:r>
            <a:r>
              <a:rPr sz="2000" spc="210" dirty="0">
                <a:latin typeface="Times New Roman"/>
                <a:cs typeface="Times New Roman"/>
              </a:rPr>
              <a:t> </a:t>
            </a:r>
            <a:r>
              <a:rPr sz="2000" dirty="0">
                <a:latin typeface="Times New Roman"/>
                <a:cs typeface="Times New Roman"/>
              </a:rPr>
              <a:t>less</a:t>
            </a:r>
            <a:r>
              <a:rPr sz="2000" spc="210" dirty="0">
                <a:latin typeface="Times New Roman"/>
                <a:cs typeface="Times New Roman"/>
              </a:rPr>
              <a:t> </a:t>
            </a:r>
            <a:r>
              <a:rPr sz="2000" dirty="0">
                <a:latin typeface="Times New Roman"/>
                <a:cs typeface="Times New Roman"/>
              </a:rPr>
              <a:t>than</a:t>
            </a:r>
            <a:r>
              <a:rPr sz="2000" spc="220" dirty="0">
                <a:latin typeface="Times New Roman"/>
                <a:cs typeface="Times New Roman"/>
              </a:rPr>
              <a:t> </a:t>
            </a:r>
            <a:r>
              <a:rPr sz="2000" dirty="0">
                <a:latin typeface="Times New Roman"/>
                <a:cs typeface="Times New Roman"/>
              </a:rPr>
              <a:t>the</a:t>
            </a:r>
            <a:r>
              <a:rPr sz="2000" spc="200" dirty="0">
                <a:latin typeface="Times New Roman"/>
                <a:cs typeface="Times New Roman"/>
              </a:rPr>
              <a:t> </a:t>
            </a:r>
            <a:r>
              <a:rPr sz="2000" spc="-20" dirty="0">
                <a:latin typeface="Times New Roman"/>
                <a:cs typeface="Times New Roman"/>
              </a:rPr>
              <a:t>mode </a:t>
            </a:r>
            <a:r>
              <a:rPr sz="2000" dirty="0">
                <a:latin typeface="Times New Roman"/>
                <a:cs typeface="Times New Roman"/>
              </a:rPr>
              <a:t>(Mean</a:t>
            </a:r>
            <a:r>
              <a:rPr sz="2000" spc="-25" dirty="0">
                <a:latin typeface="Times New Roman"/>
                <a:cs typeface="Times New Roman"/>
              </a:rPr>
              <a:t> </a:t>
            </a:r>
            <a:r>
              <a:rPr sz="2000" dirty="0">
                <a:latin typeface="Times New Roman"/>
                <a:cs typeface="Times New Roman"/>
              </a:rPr>
              <a:t>&lt;</a:t>
            </a:r>
            <a:r>
              <a:rPr sz="2000" spc="-15" dirty="0">
                <a:latin typeface="Times New Roman"/>
                <a:cs typeface="Times New Roman"/>
              </a:rPr>
              <a:t> </a:t>
            </a:r>
            <a:r>
              <a:rPr sz="2000" dirty="0">
                <a:latin typeface="Times New Roman"/>
                <a:cs typeface="Times New Roman"/>
              </a:rPr>
              <a:t>Median</a:t>
            </a:r>
            <a:r>
              <a:rPr sz="2000" spc="-20" dirty="0">
                <a:latin typeface="Times New Roman"/>
                <a:cs typeface="Times New Roman"/>
              </a:rPr>
              <a:t> </a:t>
            </a:r>
            <a:r>
              <a:rPr sz="2000" dirty="0">
                <a:latin typeface="Times New Roman"/>
                <a:cs typeface="Times New Roman"/>
              </a:rPr>
              <a:t>&lt; </a:t>
            </a:r>
            <a:r>
              <a:rPr sz="2000" spc="-10" dirty="0">
                <a:latin typeface="Times New Roman"/>
                <a:cs typeface="Times New Roman"/>
              </a:rPr>
              <a:t>Mode).</a:t>
            </a:r>
            <a:endParaRPr sz="2000">
              <a:latin typeface="Times New Roman"/>
              <a:cs typeface="Times New Roman"/>
            </a:endParaRPr>
          </a:p>
        </p:txBody>
      </p:sp>
      <p:grpSp>
        <p:nvGrpSpPr>
          <p:cNvPr id="6" name="object 6"/>
          <p:cNvGrpSpPr/>
          <p:nvPr/>
        </p:nvGrpSpPr>
        <p:grpSpPr>
          <a:xfrm>
            <a:off x="12783819" y="7720330"/>
            <a:ext cx="1761489" cy="492759"/>
            <a:chOff x="12783819" y="7720330"/>
            <a:chExt cx="1761489" cy="492759"/>
          </a:xfrm>
        </p:grpSpPr>
        <p:sp>
          <p:nvSpPr>
            <p:cNvPr id="7" name="object 7">
              <a:hlinkClick r:id="rId5"/>
            </p:cNvPr>
            <p:cNvSpPr/>
            <p:nvPr/>
          </p:nvSpPr>
          <p:spPr>
            <a:xfrm>
              <a:off x="12790169" y="7726680"/>
              <a:ext cx="1748789" cy="480059"/>
            </a:xfrm>
            <a:custGeom>
              <a:avLst/>
              <a:gdLst/>
              <a:ahLst/>
              <a:cxnLst/>
              <a:rect l="l" t="t" r="r" b="b"/>
              <a:pathLst>
                <a:path w="1748790" h="480059">
                  <a:moveTo>
                    <a:pt x="1748789" y="0"/>
                  </a:moveTo>
                  <a:lnTo>
                    <a:pt x="0" y="0"/>
                  </a:lnTo>
                  <a:lnTo>
                    <a:pt x="0" y="480060"/>
                  </a:lnTo>
                  <a:lnTo>
                    <a:pt x="1748789" y="480060"/>
                  </a:lnTo>
                  <a:lnTo>
                    <a:pt x="1748789" y="0"/>
                  </a:lnTo>
                  <a:close/>
                </a:path>
              </a:pathLst>
            </a:custGeom>
            <a:solidFill>
              <a:srgbClr val="FFFFFF"/>
            </a:solidFill>
          </p:spPr>
          <p:txBody>
            <a:bodyPr wrap="square" lIns="0" tIns="0" rIns="0" bIns="0" rtlCol="0"/>
            <a:lstStyle/>
            <a:p>
              <a:endParaRPr/>
            </a:p>
          </p:txBody>
        </p:sp>
        <p:sp>
          <p:nvSpPr>
            <p:cNvPr id="8" name="object 8">
              <a:hlinkClick r:id="rId5"/>
            </p:cNvPr>
            <p:cNvSpPr/>
            <p:nvPr/>
          </p:nvSpPr>
          <p:spPr>
            <a:xfrm>
              <a:off x="12790169" y="7726680"/>
              <a:ext cx="1748789" cy="480059"/>
            </a:xfrm>
            <a:custGeom>
              <a:avLst/>
              <a:gdLst/>
              <a:ahLst/>
              <a:cxnLst/>
              <a:rect l="l" t="t" r="r" b="b"/>
              <a:pathLst>
                <a:path w="1748790" h="480059">
                  <a:moveTo>
                    <a:pt x="0" y="480060"/>
                  </a:moveTo>
                  <a:lnTo>
                    <a:pt x="1748789" y="480060"/>
                  </a:lnTo>
                  <a:lnTo>
                    <a:pt x="1748789" y="0"/>
                  </a:lnTo>
                  <a:lnTo>
                    <a:pt x="0" y="0"/>
                  </a:lnTo>
                  <a:lnTo>
                    <a:pt x="0" y="480060"/>
                  </a:lnTo>
                  <a:close/>
                </a:path>
              </a:pathLst>
            </a:custGeom>
            <a:ln w="12700">
              <a:solidFill>
                <a:srgbClr val="6FAC46"/>
              </a:solidFill>
            </a:ln>
          </p:spPr>
          <p:txBody>
            <a:bodyPr wrap="square" lIns="0" tIns="0" rIns="0" bIns="0" rtlCol="0"/>
            <a:lstStyle/>
            <a:p>
              <a:endParaRPr/>
            </a:p>
          </p:txBody>
        </p:sp>
      </p:grpSp>
      <p:sp>
        <p:nvSpPr>
          <p:cNvPr id="9" name="object 9"/>
          <p:cNvSpPr txBox="1"/>
          <p:nvPr/>
        </p:nvSpPr>
        <p:spPr>
          <a:xfrm>
            <a:off x="13536548" y="7859903"/>
            <a:ext cx="257810" cy="277495"/>
          </a:xfrm>
          <a:prstGeom prst="rect">
            <a:avLst/>
          </a:prstGeom>
        </p:spPr>
        <p:txBody>
          <a:bodyPr vert="horz" wrap="square" lIns="0" tIns="0" rIns="0" bIns="0" rtlCol="0">
            <a:spAutoFit/>
          </a:bodyPr>
          <a:lstStyle/>
          <a:p>
            <a:pPr marL="12700">
              <a:lnSpc>
                <a:spcPts val="1810"/>
              </a:lnSpc>
            </a:pPr>
            <a:fld id="{81D60167-4931-47E6-BA6A-407CBD079E47}" type="slidenum">
              <a:rPr sz="1800" spc="-25" dirty="0">
                <a:latin typeface="Calibri"/>
                <a:cs typeface="Calibri"/>
                <a:hlinkClick r:id="rId5"/>
              </a:rPr>
              <a:t>6</a:t>
            </a:fld>
            <a:endParaRPr sz="180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982582" y="941603"/>
            <a:ext cx="5486400" cy="7287991"/>
          </a:xfrm>
          <a:prstGeom prst="rect">
            <a:avLst/>
          </a:prstGeom>
        </p:spPr>
      </p:pic>
      <p:sp>
        <p:nvSpPr>
          <p:cNvPr id="3" name="object 3"/>
          <p:cNvSpPr txBox="1"/>
          <p:nvPr/>
        </p:nvSpPr>
        <p:spPr>
          <a:xfrm>
            <a:off x="502412" y="511556"/>
            <a:ext cx="13606780" cy="1474470"/>
          </a:xfrm>
          <a:prstGeom prst="rect">
            <a:avLst/>
          </a:prstGeom>
        </p:spPr>
        <p:txBody>
          <a:bodyPr vert="horz" wrap="square" lIns="0" tIns="12700" rIns="0" bIns="0" rtlCol="0">
            <a:spAutoFit/>
          </a:bodyPr>
          <a:lstStyle/>
          <a:p>
            <a:pPr marL="3366135">
              <a:lnSpc>
                <a:spcPct val="100000"/>
              </a:lnSpc>
              <a:spcBef>
                <a:spcPts val="100"/>
              </a:spcBef>
            </a:pPr>
            <a:r>
              <a:rPr sz="2000" b="1" dirty="0">
                <a:solidFill>
                  <a:srgbClr val="4471C4"/>
                </a:solidFill>
                <a:latin typeface="Times New Roman"/>
                <a:cs typeface="Times New Roman"/>
              </a:rPr>
              <a:t>Percentiles</a:t>
            </a:r>
            <a:r>
              <a:rPr sz="2000" b="1" spc="-55" dirty="0">
                <a:solidFill>
                  <a:srgbClr val="4471C4"/>
                </a:solidFill>
                <a:latin typeface="Times New Roman"/>
                <a:cs typeface="Times New Roman"/>
              </a:rPr>
              <a:t> </a:t>
            </a:r>
            <a:r>
              <a:rPr sz="2000" b="1" dirty="0">
                <a:solidFill>
                  <a:srgbClr val="4471C4"/>
                </a:solidFill>
                <a:latin typeface="Times New Roman"/>
                <a:cs typeface="Times New Roman"/>
              </a:rPr>
              <a:t>and</a:t>
            </a:r>
            <a:r>
              <a:rPr sz="2000" b="1" spc="-45" dirty="0">
                <a:solidFill>
                  <a:srgbClr val="4471C4"/>
                </a:solidFill>
                <a:latin typeface="Times New Roman"/>
                <a:cs typeface="Times New Roman"/>
              </a:rPr>
              <a:t> </a:t>
            </a:r>
            <a:r>
              <a:rPr sz="2000" b="1" spc="-10" dirty="0">
                <a:solidFill>
                  <a:srgbClr val="4471C4"/>
                </a:solidFill>
                <a:latin typeface="Times New Roman"/>
                <a:cs typeface="Times New Roman"/>
              </a:rPr>
              <a:t>Quartiles</a:t>
            </a:r>
            <a:endParaRPr sz="2000">
              <a:latin typeface="Times New Roman"/>
              <a:cs typeface="Times New Roman"/>
            </a:endParaRPr>
          </a:p>
          <a:p>
            <a:pPr marL="12700" marR="5080">
              <a:lnSpc>
                <a:spcPct val="150000"/>
              </a:lnSpc>
              <a:spcBef>
                <a:spcPts val="1805"/>
              </a:spcBef>
            </a:pPr>
            <a:r>
              <a:rPr sz="2000" dirty="0">
                <a:solidFill>
                  <a:srgbClr val="3A3535"/>
                </a:solidFill>
                <a:latin typeface="Times New Roman"/>
                <a:cs typeface="Times New Roman"/>
              </a:rPr>
              <a:t>Percentiles</a:t>
            </a:r>
            <a:r>
              <a:rPr sz="2000" spc="-40" dirty="0">
                <a:solidFill>
                  <a:srgbClr val="3A3535"/>
                </a:solidFill>
                <a:latin typeface="Times New Roman"/>
                <a:cs typeface="Times New Roman"/>
              </a:rPr>
              <a:t> </a:t>
            </a:r>
            <a:r>
              <a:rPr sz="2000" dirty="0">
                <a:solidFill>
                  <a:srgbClr val="3A3535"/>
                </a:solidFill>
                <a:latin typeface="Times New Roman"/>
                <a:cs typeface="Times New Roman"/>
              </a:rPr>
              <a:t>indicate</a:t>
            </a:r>
            <a:r>
              <a:rPr sz="2000" spc="-30" dirty="0">
                <a:solidFill>
                  <a:srgbClr val="3A3535"/>
                </a:solidFill>
                <a:latin typeface="Times New Roman"/>
                <a:cs typeface="Times New Roman"/>
              </a:rPr>
              <a:t> </a:t>
            </a:r>
            <a:r>
              <a:rPr sz="2000" dirty="0">
                <a:solidFill>
                  <a:srgbClr val="3A3535"/>
                </a:solidFill>
                <a:latin typeface="Times New Roman"/>
                <a:cs typeface="Times New Roman"/>
              </a:rPr>
              <a:t>the</a:t>
            </a:r>
            <a:r>
              <a:rPr sz="2000" spc="-30" dirty="0">
                <a:solidFill>
                  <a:srgbClr val="3A3535"/>
                </a:solidFill>
                <a:latin typeface="Times New Roman"/>
                <a:cs typeface="Times New Roman"/>
              </a:rPr>
              <a:t> </a:t>
            </a:r>
            <a:r>
              <a:rPr sz="2000" dirty="0">
                <a:solidFill>
                  <a:srgbClr val="3A3535"/>
                </a:solidFill>
                <a:latin typeface="Times New Roman"/>
                <a:cs typeface="Times New Roman"/>
              </a:rPr>
              <a:t>value</a:t>
            </a:r>
            <a:r>
              <a:rPr sz="2000" spc="-20" dirty="0">
                <a:solidFill>
                  <a:srgbClr val="3A3535"/>
                </a:solidFill>
                <a:latin typeface="Times New Roman"/>
                <a:cs typeface="Times New Roman"/>
              </a:rPr>
              <a:t> </a:t>
            </a:r>
            <a:r>
              <a:rPr sz="2000" dirty="0">
                <a:solidFill>
                  <a:srgbClr val="3A3535"/>
                </a:solidFill>
                <a:latin typeface="Times New Roman"/>
                <a:cs typeface="Times New Roman"/>
              </a:rPr>
              <a:t>below</a:t>
            </a:r>
            <a:r>
              <a:rPr sz="2000" spc="-20" dirty="0">
                <a:solidFill>
                  <a:srgbClr val="3A3535"/>
                </a:solidFill>
                <a:latin typeface="Times New Roman"/>
                <a:cs typeface="Times New Roman"/>
              </a:rPr>
              <a:t> </a:t>
            </a:r>
            <a:r>
              <a:rPr sz="2000" dirty="0">
                <a:solidFill>
                  <a:srgbClr val="3A3535"/>
                </a:solidFill>
                <a:latin typeface="Times New Roman"/>
                <a:cs typeface="Times New Roman"/>
              </a:rPr>
              <a:t>which</a:t>
            </a:r>
            <a:r>
              <a:rPr sz="2000" spc="-20" dirty="0">
                <a:solidFill>
                  <a:srgbClr val="3A3535"/>
                </a:solidFill>
                <a:latin typeface="Times New Roman"/>
                <a:cs typeface="Times New Roman"/>
              </a:rPr>
              <a:t> </a:t>
            </a:r>
            <a:r>
              <a:rPr sz="2000" dirty="0">
                <a:solidFill>
                  <a:srgbClr val="3A3535"/>
                </a:solidFill>
                <a:latin typeface="Times New Roman"/>
                <a:cs typeface="Times New Roman"/>
              </a:rPr>
              <a:t>a certain</a:t>
            </a:r>
            <a:r>
              <a:rPr sz="2000" spc="-20" dirty="0">
                <a:solidFill>
                  <a:srgbClr val="3A3535"/>
                </a:solidFill>
                <a:latin typeface="Times New Roman"/>
                <a:cs typeface="Times New Roman"/>
              </a:rPr>
              <a:t> </a:t>
            </a:r>
            <a:r>
              <a:rPr sz="2000" dirty="0">
                <a:solidFill>
                  <a:srgbClr val="3A3535"/>
                </a:solidFill>
                <a:latin typeface="Times New Roman"/>
                <a:cs typeface="Times New Roman"/>
              </a:rPr>
              <a:t>percentage</a:t>
            </a:r>
            <a:r>
              <a:rPr sz="2000" spc="-50" dirty="0">
                <a:solidFill>
                  <a:srgbClr val="3A3535"/>
                </a:solidFill>
                <a:latin typeface="Times New Roman"/>
                <a:cs typeface="Times New Roman"/>
              </a:rPr>
              <a:t> </a:t>
            </a:r>
            <a:r>
              <a:rPr sz="2000" dirty="0">
                <a:solidFill>
                  <a:srgbClr val="3A3535"/>
                </a:solidFill>
                <a:latin typeface="Times New Roman"/>
                <a:cs typeface="Times New Roman"/>
              </a:rPr>
              <a:t>of</a:t>
            </a:r>
            <a:r>
              <a:rPr sz="2000" spc="-15" dirty="0">
                <a:solidFill>
                  <a:srgbClr val="3A3535"/>
                </a:solidFill>
                <a:latin typeface="Times New Roman"/>
                <a:cs typeface="Times New Roman"/>
              </a:rPr>
              <a:t> </a:t>
            </a:r>
            <a:r>
              <a:rPr sz="2000" dirty="0">
                <a:solidFill>
                  <a:srgbClr val="3A3535"/>
                </a:solidFill>
                <a:latin typeface="Times New Roman"/>
                <a:cs typeface="Times New Roman"/>
              </a:rPr>
              <a:t>data</a:t>
            </a:r>
            <a:r>
              <a:rPr sz="2000" spc="-20" dirty="0">
                <a:solidFill>
                  <a:srgbClr val="3A3535"/>
                </a:solidFill>
                <a:latin typeface="Times New Roman"/>
                <a:cs typeface="Times New Roman"/>
              </a:rPr>
              <a:t> </a:t>
            </a:r>
            <a:r>
              <a:rPr sz="2000" dirty="0">
                <a:solidFill>
                  <a:srgbClr val="3A3535"/>
                </a:solidFill>
                <a:latin typeface="Times New Roman"/>
                <a:cs typeface="Times New Roman"/>
              </a:rPr>
              <a:t>points</a:t>
            </a:r>
            <a:r>
              <a:rPr sz="2000" spc="-45" dirty="0">
                <a:solidFill>
                  <a:srgbClr val="3A3535"/>
                </a:solidFill>
                <a:latin typeface="Times New Roman"/>
                <a:cs typeface="Times New Roman"/>
              </a:rPr>
              <a:t> </a:t>
            </a:r>
            <a:r>
              <a:rPr sz="2000" dirty="0">
                <a:solidFill>
                  <a:srgbClr val="3A3535"/>
                </a:solidFill>
                <a:latin typeface="Times New Roman"/>
                <a:cs typeface="Times New Roman"/>
              </a:rPr>
              <a:t>lie.</a:t>
            </a:r>
            <a:r>
              <a:rPr sz="2000" spc="-10" dirty="0">
                <a:solidFill>
                  <a:srgbClr val="3A3535"/>
                </a:solidFill>
                <a:latin typeface="Times New Roman"/>
                <a:cs typeface="Times New Roman"/>
              </a:rPr>
              <a:t> </a:t>
            </a:r>
            <a:r>
              <a:rPr sz="2000" dirty="0">
                <a:solidFill>
                  <a:srgbClr val="3A3535"/>
                </a:solidFill>
                <a:latin typeface="Times New Roman"/>
                <a:cs typeface="Times New Roman"/>
              </a:rPr>
              <a:t>Quartiles</a:t>
            </a:r>
            <a:r>
              <a:rPr sz="2000" spc="-40" dirty="0">
                <a:solidFill>
                  <a:srgbClr val="3A3535"/>
                </a:solidFill>
                <a:latin typeface="Times New Roman"/>
                <a:cs typeface="Times New Roman"/>
              </a:rPr>
              <a:t> </a:t>
            </a:r>
            <a:r>
              <a:rPr sz="2000" dirty="0">
                <a:solidFill>
                  <a:srgbClr val="3A3535"/>
                </a:solidFill>
                <a:latin typeface="Times New Roman"/>
                <a:cs typeface="Times New Roman"/>
              </a:rPr>
              <a:t>divide</a:t>
            </a:r>
            <a:r>
              <a:rPr sz="2000" spc="-40" dirty="0">
                <a:solidFill>
                  <a:srgbClr val="3A3535"/>
                </a:solidFill>
                <a:latin typeface="Times New Roman"/>
                <a:cs typeface="Times New Roman"/>
              </a:rPr>
              <a:t> </a:t>
            </a:r>
            <a:r>
              <a:rPr sz="2000" dirty="0">
                <a:solidFill>
                  <a:srgbClr val="3A3535"/>
                </a:solidFill>
                <a:latin typeface="Times New Roman"/>
                <a:cs typeface="Times New Roman"/>
              </a:rPr>
              <a:t>a dataset</a:t>
            </a:r>
            <a:r>
              <a:rPr sz="2000" spc="-35" dirty="0">
                <a:solidFill>
                  <a:srgbClr val="3A3535"/>
                </a:solidFill>
                <a:latin typeface="Times New Roman"/>
                <a:cs typeface="Times New Roman"/>
              </a:rPr>
              <a:t> </a:t>
            </a:r>
            <a:r>
              <a:rPr sz="2000" dirty="0">
                <a:solidFill>
                  <a:srgbClr val="3A3535"/>
                </a:solidFill>
                <a:latin typeface="Times New Roman"/>
                <a:cs typeface="Times New Roman"/>
              </a:rPr>
              <a:t>into</a:t>
            </a:r>
            <a:r>
              <a:rPr sz="2000" spc="-25" dirty="0">
                <a:solidFill>
                  <a:srgbClr val="3A3535"/>
                </a:solidFill>
                <a:latin typeface="Times New Roman"/>
                <a:cs typeface="Times New Roman"/>
              </a:rPr>
              <a:t> </a:t>
            </a:r>
            <a:r>
              <a:rPr sz="2000" dirty="0">
                <a:solidFill>
                  <a:srgbClr val="3A3535"/>
                </a:solidFill>
                <a:latin typeface="Times New Roman"/>
                <a:cs typeface="Times New Roman"/>
              </a:rPr>
              <a:t>four</a:t>
            </a:r>
            <a:r>
              <a:rPr sz="2000" spc="-25" dirty="0">
                <a:solidFill>
                  <a:srgbClr val="3A3535"/>
                </a:solidFill>
                <a:latin typeface="Times New Roman"/>
                <a:cs typeface="Times New Roman"/>
              </a:rPr>
              <a:t> </a:t>
            </a:r>
            <a:r>
              <a:rPr sz="2000" dirty="0">
                <a:solidFill>
                  <a:srgbClr val="3A3535"/>
                </a:solidFill>
                <a:latin typeface="Times New Roman"/>
                <a:cs typeface="Times New Roman"/>
              </a:rPr>
              <a:t>equal</a:t>
            </a:r>
            <a:r>
              <a:rPr sz="2000" spc="-30" dirty="0">
                <a:solidFill>
                  <a:srgbClr val="3A3535"/>
                </a:solidFill>
                <a:latin typeface="Times New Roman"/>
                <a:cs typeface="Times New Roman"/>
              </a:rPr>
              <a:t> </a:t>
            </a:r>
            <a:r>
              <a:rPr sz="2000" dirty="0">
                <a:solidFill>
                  <a:srgbClr val="3A3535"/>
                </a:solidFill>
                <a:latin typeface="Times New Roman"/>
                <a:cs typeface="Times New Roman"/>
              </a:rPr>
              <a:t>parts,</a:t>
            </a:r>
            <a:r>
              <a:rPr sz="2000" spc="-40" dirty="0">
                <a:solidFill>
                  <a:srgbClr val="3A3535"/>
                </a:solidFill>
                <a:latin typeface="Times New Roman"/>
                <a:cs typeface="Times New Roman"/>
              </a:rPr>
              <a:t> </a:t>
            </a:r>
            <a:r>
              <a:rPr sz="2000" spc="-20" dirty="0">
                <a:solidFill>
                  <a:srgbClr val="3A3535"/>
                </a:solidFill>
                <a:latin typeface="Times New Roman"/>
                <a:cs typeface="Times New Roman"/>
              </a:rPr>
              <a:t>each </a:t>
            </a:r>
            <a:r>
              <a:rPr sz="2000" dirty="0">
                <a:solidFill>
                  <a:srgbClr val="3A3535"/>
                </a:solidFill>
                <a:latin typeface="Times New Roman"/>
                <a:cs typeface="Times New Roman"/>
              </a:rPr>
              <a:t>containing</a:t>
            </a:r>
            <a:r>
              <a:rPr sz="2000" spc="-40" dirty="0">
                <a:solidFill>
                  <a:srgbClr val="3A3535"/>
                </a:solidFill>
                <a:latin typeface="Times New Roman"/>
                <a:cs typeface="Times New Roman"/>
              </a:rPr>
              <a:t> </a:t>
            </a:r>
            <a:r>
              <a:rPr sz="2000" dirty="0">
                <a:solidFill>
                  <a:srgbClr val="3A3535"/>
                </a:solidFill>
                <a:latin typeface="Times New Roman"/>
                <a:cs typeface="Times New Roman"/>
              </a:rPr>
              <a:t>25%</a:t>
            </a:r>
            <a:r>
              <a:rPr sz="2000" spc="-25" dirty="0">
                <a:solidFill>
                  <a:srgbClr val="3A3535"/>
                </a:solidFill>
                <a:latin typeface="Times New Roman"/>
                <a:cs typeface="Times New Roman"/>
              </a:rPr>
              <a:t> </a:t>
            </a:r>
            <a:r>
              <a:rPr sz="2000" dirty="0">
                <a:solidFill>
                  <a:srgbClr val="3A3535"/>
                </a:solidFill>
                <a:latin typeface="Times New Roman"/>
                <a:cs typeface="Times New Roman"/>
              </a:rPr>
              <a:t>of</a:t>
            </a:r>
            <a:r>
              <a:rPr sz="2000" spc="-15" dirty="0">
                <a:solidFill>
                  <a:srgbClr val="3A3535"/>
                </a:solidFill>
                <a:latin typeface="Times New Roman"/>
                <a:cs typeface="Times New Roman"/>
              </a:rPr>
              <a:t> </a:t>
            </a:r>
            <a:r>
              <a:rPr sz="2000" dirty="0">
                <a:solidFill>
                  <a:srgbClr val="3A3535"/>
                </a:solidFill>
                <a:latin typeface="Times New Roman"/>
                <a:cs typeface="Times New Roman"/>
              </a:rPr>
              <a:t>the</a:t>
            </a:r>
            <a:r>
              <a:rPr sz="2000" spc="-5" dirty="0">
                <a:solidFill>
                  <a:srgbClr val="3A3535"/>
                </a:solidFill>
                <a:latin typeface="Times New Roman"/>
                <a:cs typeface="Times New Roman"/>
              </a:rPr>
              <a:t> </a:t>
            </a:r>
            <a:r>
              <a:rPr sz="2000" spc="-10" dirty="0">
                <a:solidFill>
                  <a:srgbClr val="3A3535"/>
                </a:solidFill>
                <a:latin typeface="Times New Roman"/>
                <a:cs typeface="Times New Roman"/>
              </a:rPr>
              <a:t>data.</a:t>
            </a:r>
            <a:endParaRPr sz="2000">
              <a:latin typeface="Times New Roman"/>
              <a:cs typeface="Times New Roman"/>
            </a:endParaRPr>
          </a:p>
        </p:txBody>
      </p:sp>
      <p:grpSp>
        <p:nvGrpSpPr>
          <p:cNvPr id="4" name="object 4"/>
          <p:cNvGrpSpPr/>
          <p:nvPr/>
        </p:nvGrpSpPr>
        <p:grpSpPr>
          <a:xfrm>
            <a:off x="774496" y="2462276"/>
            <a:ext cx="464820" cy="464184"/>
            <a:chOff x="774496" y="2462276"/>
            <a:chExt cx="464820" cy="464184"/>
          </a:xfrm>
        </p:grpSpPr>
        <p:sp>
          <p:nvSpPr>
            <p:cNvPr id="5" name="object 5"/>
            <p:cNvSpPr/>
            <p:nvPr/>
          </p:nvSpPr>
          <p:spPr>
            <a:xfrm>
              <a:off x="778306" y="2466086"/>
              <a:ext cx="457200" cy="456565"/>
            </a:xfrm>
            <a:custGeom>
              <a:avLst/>
              <a:gdLst/>
              <a:ahLst/>
              <a:cxnLst/>
              <a:rect l="l" t="t" r="r" b="b"/>
              <a:pathLst>
                <a:path w="457200" h="456564">
                  <a:moveTo>
                    <a:pt x="389305" y="0"/>
                  </a:moveTo>
                  <a:lnTo>
                    <a:pt x="67310" y="0"/>
                  </a:lnTo>
                  <a:lnTo>
                    <a:pt x="41110" y="5284"/>
                  </a:lnTo>
                  <a:lnTo>
                    <a:pt x="19715" y="19700"/>
                  </a:lnTo>
                  <a:lnTo>
                    <a:pt x="5289" y="41094"/>
                  </a:lnTo>
                  <a:lnTo>
                    <a:pt x="0" y="67310"/>
                  </a:lnTo>
                  <a:lnTo>
                    <a:pt x="0" y="389254"/>
                  </a:lnTo>
                  <a:lnTo>
                    <a:pt x="5289" y="415470"/>
                  </a:lnTo>
                  <a:lnTo>
                    <a:pt x="19715" y="436864"/>
                  </a:lnTo>
                  <a:lnTo>
                    <a:pt x="41110" y="451280"/>
                  </a:lnTo>
                  <a:lnTo>
                    <a:pt x="67310" y="456564"/>
                  </a:lnTo>
                  <a:lnTo>
                    <a:pt x="389305" y="456564"/>
                  </a:lnTo>
                  <a:lnTo>
                    <a:pt x="415503" y="451280"/>
                  </a:lnTo>
                  <a:lnTo>
                    <a:pt x="436894" y="436864"/>
                  </a:lnTo>
                  <a:lnTo>
                    <a:pt x="451315" y="415470"/>
                  </a:lnTo>
                  <a:lnTo>
                    <a:pt x="456603" y="389254"/>
                  </a:lnTo>
                  <a:lnTo>
                    <a:pt x="456603" y="67310"/>
                  </a:lnTo>
                  <a:lnTo>
                    <a:pt x="451315" y="41094"/>
                  </a:lnTo>
                  <a:lnTo>
                    <a:pt x="436894" y="19700"/>
                  </a:lnTo>
                  <a:lnTo>
                    <a:pt x="415503" y="5284"/>
                  </a:lnTo>
                  <a:lnTo>
                    <a:pt x="389305" y="0"/>
                  </a:lnTo>
                  <a:close/>
                </a:path>
              </a:pathLst>
            </a:custGeom>
            <a:solidFill>
              <a:srgbClr val="F8D2D5"/>
            </a:solidFill>
          </p:spPr>
          <p:txBody>
            <a:bodyPr wrap="square" lIns="0" tIns="0" rIns="0" bIns="0" rtlCol="0"/>
            <a:lstStyle/>
            <a:p>
              <a:endParaRPr/>
            </a:p>
          </p:txBody>
        </p:sp>
        <p:sp>
          <p:nvSpPr>
            <p:cNvPr id="6" name="object 6"/>
            <p:cNvSpPr/>
            <p:nvPr/>
          </p:nvSpPr>
          <p:spPr>
            <a:xfrm>
              <a:off x="778306" y="2466086"/>
              <a:ext cx="457200" cy="456565"/>
            </a:xfrm>
            <a:custGeom>
              <a:avLst/>
              <a:gdLst/>
              <a:ahLst/>
              <a:cxnLst/>
              <a:rect l="l" t="t" r="r" b="b"/>
              <a:pathLst>
                <a:path w="457200" h="456564">
                  <a:moveTo>
                    <a:pt x="0" y="67310"/>
                  </a:moveTo>
                  <a:lnTo>
                    <a:pt x="5289" y="41094"/>
                  </a:lnTo>
                  <a:lnTo>
                    <a:pt x="19715" y="19700"/>
                  </a:lnTo>
                  <a:lnTo>
                    <a:pt x="41110" y="5284"/>
                  </a:lnTo>
                  <a:lnTo>
                    <a:pt x="67310" y="0"/>
                  </a:lnTo>
                  <a:lnTo>
                    <a:pt x="389305" y="0"/>
                  </a:lnTo>
                  <a:lnTo>
                    <a:pt x="415503" y="5284"/>
                  </a:lnTo>
                  <a:lnTo>
                    <a:pt x="436894" y="19700"/>
                  </a:lnTo>
                  <a:lnTo>
                    <a:pt x="451315" y="41094"/>
                  </a:lnTo>
                  <a:lnTo>
                    <a:pt x="456603" y="67310"/>
                  </a:lnTo>
                  <a:lnTo>
                    <a:pt x="456603" y="389254"/>
                  </a:lnTo>
                  <a:lnTo>
                    <a:pt x="451315" y="415470"/>
                  </a:lnTo>
                  <a:lnTo>
                    <a:pt x="436894" y="436864"/>
                  </a:lnTo>
                  <a:lnTo>
                    <a:pt x="415503" y="451280"/>
                  </a:lnTo>
                  <a:lnTo>
                    <a:pt x="389305" y="456564"/>
                  </a:lnTo>
                  <a:lnTo>
                    <a:pt x="67310" y="456564"/>
                  </a:lnTo>
                  <a:lnTo>
                    <a:pt x="41110" y="451280"/>
                  </a:lnTo>
                  <a:lnTo>
                    <a:pt x="19715" y="436864"/>
                  </a:lnTo>
                  <a:lnTo>
                    <a:pt x="5289" y="415470"/>
                  </a:lnTo>
                  <a:lnTo>
                    <a:pt x="0" y="389254"/>
                  </a:lnTo>
                  <a:lnTo>
                    <a:pt x="0" y="67310"/>
                  </a:lnTo>
                  <a:close/>
                </a:path>
              </a:pathLst>
            </a:custGeom>
            <a:ln w="7620">
              <a:solidFill>
                <a:srgbClr val="DFB8BB"/>
              </a:solidFill>
            </a:ln>
          </p:spPr>
          <p:txBody>
            <a:bodyPr wrap="square" lIns="0" tIns="0" rIns="0" bIns="0" rtlCol="0"/>
            <a:lstStyle/>
            <a:p>
              <a:endParaRPr/>
            </a:p>
          </p:txBody>
        </p:sp>
      </p:grpSp>
      <p:sp>
        <p:nvSpPr>
          <p:cNvPr id="7" name="object 7"/>
          <p:cNvSpPr txBox="1"/>
          <p:nvPr/>
        </p:nvSpPr>
        <p:spPr>
          <a:xfrm>
            <a:off x="929132" y="2532633"/>
            <a:ext cx="154940" cy="406400"/>
          </a:xfrm>
          <a:prstGeom prst="rect">
            <a:avLst/>
          </a:prstGeom>
        </p:spPr>
        <p:txBody>
          <a:bodyPr vert="horz" wrap="square" lIns="0" tIns="12065" rIns="0" bIns="0" rtlCol="0">
            <a:spAutoFit/>
          </a:bodyPr>
          <a:lstStyle/>
          <a:p>
            <a:pPr marL="12700">
              <a:lnSpc>
                <a:spcPct val="100000"/>
              </a:lnSpc>
              <a:spcBef>
                <a:spcPts val="95"/>
              </a:spcBef>
            </a:pPr>
            <a:r>
              <a:rPr sz="2500" spc="-305" dirty="0">
                <a:solidFill>
                  <a:srgbClr val="3A3535"/>
                </a:solidFill>
                <a:latin typeface="Calibri"/>
                <a:cs typeface="Calibri"/>
              </a:rPr>
              <a:t>1</a:t>
            </a:r>
            <a:endParaRPr sz="2500">
              <a:latin typeface="Calibri"/>
              <a:cs typeface="Calibri"/>
            </a:endParaRPr>
          </a:p>
        </p:txBody>
      </p:sp>
      <p:sp>
        <p:nvSpPr>
          <p:cNvPr id="8" name="object 8"/>
          <p:cNvSpPr txBox="1"/>
          <p:nvPr/>
        </p:nvSpPr>
        <p:spPr>
          <a:xfrm>
            <a:off x="1290319" y="2486405"/>
            <a:ext cx="2026920" cy="34544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3A3535"/>
                </a:solidFill>
                <a:latin typeface="Times New Roman"/>
                <a:cs typeface="Times New Roman"/>
              </a:rPr>
              <a:t>Q1</a:t>
            </a:r>
            <a:r>
              <a:rPr sz="2100" spc="-35" dirty="0">
                <a:solidFill>
                  <a:srgbClr val="3A3535"/>
                </a:solidFill>
                <a:latin typeface="Times New Roman"/>
                <a:cs typeface="Times New Roman"/>
              </a:rPr>
              <a:t> </a:t>
            </a:r>
            <a:r>
              <a:rPr sz="2100" dirty="0">
                <a:solidFill>
                  <a:srgbClr val="3A3535"/>
                </a:solidFill>
                <a:latin typeface="Times New Roman"/>
                <a:cs typeface="Times New Roman"/>
              </a:rPr>
              <a:t>(First</a:t>
            </a:r>
            <a:r>
              <a:rPr sz="2100" spc="-20" dirty="0">
                <a:solidFill>
                  <a:srgbClr val="3A3535"/>
                </a:solidFill>
                <a:latin typeface="Times New Roman"/>
                <a:cs typeface="Times New Roman"/>
              </a:rPr>
              <a:t> </a:t>
            </a:r>
            <a:r>
              <a:rPr sz="2100" spc="-10" dirty="0">
                <a:solidFill>
                  <a:srgbClr val="3A3535"/>
                </a:solidFill>
                <a:latin typeface="Times New Roman"/>
                <a:cs typeface="Times New Roman"/>
              </a:rPr>
              <a:t>Quartile)</a:t>
            </a:r>
            <a:endParaRPr sz="2100">
              <a:latin typeface="Times New Roman"/>
              <a:cs typeface="Times New Roman"/>
            </a:endParaRPr>
          </a:p>
        </p:txBody>
      </p:sp>
      <p:sp>
        <p:nvSpPr>
          <p:cNvPr id="9" name="object 9"/>
          <p:cNvSpPr txBox="1"/>
          <p:nvPr/>
        </p:nvSpPr>
        <p:spPr>
          <a:xfrm>
            <a:off x="502412" y="3281527"/>
            <a:ext cx="3659504" cy="683895"/>
          </a:xfrm>
          <a:prstGeom prst="rect">
            <a:avLst/>
          </a:prstGeom>
        </p:spPr>
        <p:txBody>
          <a:bodyPr vert="horz" wrap="square" lIns="0" tIns="12700" rIns="0" bIns="0" rtlCol="0">
            <a:spAutoFit/>
          </a:bodyPr>
          <a:lstStyle/>
          <a:p>
            <a:pPr marL="12700" marR="5080">
              <a:lnSpc>
                <a:spcPct val="108000"/>
              </a:lnSpc>
              <a:spcBef>
                <a:spcPts val="100"/>
              </a:spcBef>
            </a:pPr>
            <a:r>
              <a:rPr sz="2000" dirty="0">
                <a:solidFill>
                  <a:srgbClr val="3A3535"/>
                </a:solidFill>
                <a:latin typeface="Times New Roman"/>
                <a:cs typeface="Times New Roman"/>
              </a:rPr>
              <a:t>The</a:t>
            </a:r>
            <a:r>
              <a:rPr sz="2000" spc="-20" dirty="0">
                <a:solidFill>
                  <a:srgbClr val="3A3535"/>
                </a:solidFill>
                <a:latin typeface="Times New Roman"/>
                <a:cs typeface="Times New Roman"/>
              </a:rPr>
              <a:t> </a:t>
            </a:r>
            <a:r>
              <a:rPr sz="2000" dirty="0">
                <a:solidFill>
                  <a:srgbClr val="3A3535"/>
                </a:solidFill>
                <a:latin typeface="Times New Roman"/>
                <a:cs typeface="Times New Roman"/>
              </a:rPr>
              <a:t>25th</a:t>
            </a:r>
            <a:r>
              <a:rPr sz="2000" spc="-30" dirty="0">
                <a:solidFill>
                  <a:srgbClr val="3A3535"/>
                </a:solidFill>
                <a:latin typeface="Times New Roman"/>
                <a:cs typeface="Times New Roman"/>
              </a:rPr>
              <a:t> </a:t>
            </a:r>
            <a:r>
              <a:rPr sz="2000" dirty="0">
                <a:solidFill>
                  <a:srgbClr val="3A3535"/>
                </a:solidFill>
                <a:latin typeface="Times New Roman"/>
                <a:cs typeface="Times New Roman"/>
              </a:rPr>
              <a:t>percentile,</a:t>
            </a:r>
            <a:r>
              <a:rPr sz="2000" spc="-50" dirty="0">
                <a:solidFill>
                  <a:srgbClr val="3A3535"/>
                </a:solidFill>
                <a:latin typeface="Times New Roman"/>
                <a:cs typeface="Times New Roman"/>
              </a:rPr>
              <a:t> </a:t>
            </a:r>
            <a:r>
              <a:rPr sz="2000" dirty="0">
                <a:solidFill>
                  <a:srgbClr val="3A3535"/>
                </a:solidFill>
                <a:latin typeface="Times New Roman"/>
                <a:cs typeface="Times New Roman"/>
              </a:rPr>
              <a:t>marking</a:t>
            </a:r>
            <a:r>
              <a:rPr sz="2000" spc="-20" dirty="0">
                <a:solidFill>
                  <a:srgbClr val="3A3535"/>
                </a:solidFill>
                <a:latin typeface="Times New Roman"/>
                <a:cs typeface="Times New Roman"/>
              </a:rPr>
              <a:t> </a:t>
            </a:r>
            <a:r>
              <a:rPr sz="2000" spc="-25" dirty="0">
                <a:solidFill>
                  <a:srgbClr val="3A3535"/>
                </a:solidFill>
                <a:latin typeface="Times New Roman"/>
                <a:cs typeface="Times New Roman"/>
              </a:rPr>
              <a:t>the </a:t>
            </a:r>
            <a:r>
              <a:rPr sz="2000" dirty="0">
                <a:solidFill>
                  <a:srgbClr val="3A3535"/>
                </a:solidFill>
                <a:latin typeface="Times New Roman"/>
                <a:cs typeface="Times New Roman"/>
              </a:rPr>
              <a:t>middle</a:t>
            </a:r>
            <a:r>
              <a:rPr sz="2000" spc="-20" dirty="0">
                <a:solidFill>
                  <a:srgbClr val="3A3535"/>
                </a:solidFill>
                <a:latin typeface="Times New Roman"/>
                <a:cs typeface="Times New Roman"/>
              </a:rPr>
              <a:t> </a:t>
            </a:r>
            <a:r>
              <a:rPr sz="2000" dirty="0">
                <a:solidFill>
                  <a:srgbClr val="3A3535"/>
                </a:solidFill>
                <a:latin typeface="Times New Roman"/>
                <a:cs typeface="Times New Roman"/>
              </a:rPr>
              <a:t>of</a:t>
            </a:r>
            <a:r>
              <a:rPr sz="2000" spc="-20" dirty="0">
                <a:solidFill>
                  <a:srgbClr val="3A3535"/>
                </a:solidFill>
                <a:latin typeface="Times New Roman"/>
                <a:cs typeface="Times New Roman"/>
              </a:rPr>
              <a:t> </a:t>
            </a:r>
            <a:r>
              <a:rPr sz="2000" dirty="0">
                <a:solidFill>
                  <a:srgbClr val="3A3535"/>
                </a:solidFill>
                <a:latin typeface="Times New Roman"/>
                <a:cs typeface="Times New Roman"/>
              </a:rPr>
              <a:t>the</a:t>
            </a:r>
            <a:r>
              <a:rPr sz="2000" spc="-15" dirty="0">
                <a:solidFill>
                  <a:srgbClr val="3A3535"/>
                </a:solidFill>
                <a:latin typeface="Times New Roman"/>
                <a:cs typeface="Times New Roman"/>
              </a:rPr>
              <a:t> </a:t>
            </a:r>
            <a:r>
              <a:rPr sz="2000" dirty="0">
                <a:solidFill>
                  <a:srgbClr val="3A3535"/>
                </a:solidFill>
                <a:latin typeface="Times New Roman"/>
                <a:cs typeface="Times New Roman"/>
              </a:rPr>
              <a:t>lower</a:t>
            </a:r>
            <a:r>
              <a:rPr sz="2000" spc="-15" dirty="0">
                <a:solidFill>
                  <a:srgbClr val="3A3535"/>
                </a:solidFill>
                <a:latin typeface="Times New Roman"/>
                <a:cs typeface="Times New Roman"/>
              </a:rPr>
              <a:t> </a:t>
            </a:r>
            <a:r>
              <a:rPr sz="2000" dirty="0">
                <a:solidFill>
                  <a:srgbClr val="3A3535"/>
                </a:solidFill>
                <a:latin typeface="Times New Roman"/>
                <a:cs typeface="Times New Roman"/>
              </a:rPr>
              <a:t>half</a:t>
            </a:r>
            <a:r>
              <a:rPr sz="2000" spc="-25" dirty="0">
                <a:solidFill>
                  <a:srgbClr val="3A3535"/>
                </a:solidFill>
                <a:latin typeface="Times New Roman"/>
                <a:cs typeface="Times New Roman"/>
              </a:rPr>
              <a:t> </a:t>
            </a:r>
            <a:r>
              <a:rPr sz="2000" dirty="0">
                <a:solidFill>
                  <a:srgbClr val="3A3535"/>
                </a:solidFill>
                <a:latin typeface="Times New Roman"/>
                <a:cs typeface="Times New Roman"/>
              </a:rPr>
              <a:t>of</a:t>
            </a:r>
            <a:r>
              <a:rPr sz="2000" spc="-20" dirty="0">
                <a:solidFill>
                  <a:srgbClr val="3A3535"/>
                </a:solidFill>
                <a:latin typeface="Times New Roman"/>
                <a:cs typeface="Times New Roman"/>
              </a:rPr>
              <a:t> </a:t>
            </a:r>
            <a:r>
              <a:rPr sz="2000" dirty="0">
                <a:solidFill>
                  <a:srgbClr val="3A3535"/>
                </a:solidFill>
                <a:latin typeface="Times New Roman"/>
                <a:cs typeface="Times New Roman"/>
              </a:rPr>
              <a:t>the</a:t>
            </a:r>
            <a:r>
              <a:rPr sz="2000" spc="-10" dirty="0">
                <a:solidFill>
                  <a:srgbClr val="3A3535"/>
                </a:solidFill>
                <a:latin typeface="Times New Roman"/>
                <a:cs typeface="Times New Roman"/>
              </a:rPr>
              <a:t> data</a:t>
            </a:r>
            <a:r>
              <a:rPr sz="1550" spc="-10" dirty="0">
                <a:solidFill>
                  <a:srgbClr val="3A3535"/>
                </a:solidFill>
                <a:latin typeface="Sylfaen"/>
                <a:cs typeface="Sylfaen"/>
              </a:rPr>
              <a:t>.</a:t>
            </a:r>
            <a:endParaRPr sz="1550">
              <a:latin typeface="Sylfaen"/>
              <a:cs typeface="Sylfaen"/>
            </a:endParaRPr>
          </a:p>
        </p:txBody>
      </p:sp>
      <p:grpSp>
        <p:nvGrpSpPr>
          <p:cNvPr id="10" name="object 10"/>
          <p:cNvGrpSpPr/>
          <p:nvPr/>
        </p:nvGrpSpPr>
        <p:grpSpPr>
          <a:xfrm>
            <a:off x="4680584" y="2277998"/>
            <a:ext cx="464184" cy="464184"/>
            <a:chOff x="4680584" y="2277998"/>
            <a:chExt cx="464184" cy="464184"/>
          </a:xfrm>
        </p:grpSpPr>
        <p:sp>
          <p:nvSpPr>
            <p:cNvPr id="11" name="object 11"/>
            <p:cNvSpPr/>
            <p:nvPr/>
          </p:nvSpPr>
          <p:spPr>
            <a:xfrm>
              <a:off x="4684394" y="2281808"/>
              <a:ext cx="456565" cy="456565"/>
            </a:xfrm>
            <a:custGeom>
              <a:avLst/>
              <a:gdLst/>
              <a:ahLst/>
              <a:cxnLst/>
              <a:rect l="l" t="t" r="r" b="b"/>
              <a:pathLst>
                <a:path w="456564" h="456564">
                  <a:moveTo>
                    <a:pt x="371347" y="0"/>
                  </a:moveTo>
                  <a:lnTo>
                    <a:pt x="85216" y="0"/>
                  </a:lnTo>
                  <a:lnTo>
                    <a:pt x="52024" y="6707"/>
                  </a:lnTo>
                  <a:lnTo>
                    <a:pt x="24939" y="24987"/>
                  </a:lnTo>
                  <a:lnTo>
                    <a:pt x="6689" y="52077"/>
                  </a:lnTo>
                  <a:lnTo>
                    <a:pt x="0" y="85216"/>
                  </a:lnTo>
                  <a:lnTo>
                    <a:pt x="0" y="371348"/>
                  </a:lnTo>
                  <a:lnTo>
                    <a:pt x="6689" y="404540"/>
                  </a:lnTo>
                  <a:lnTo>
                    <a:pt x="24939" y="431625"/>
                  </a:lnTo>
                  <a:lnTo>
                    <a:pt x="52024" y="449875"/>
                  </a:lnTo>
                  <a:lnTo>
                    <a:pt x="85216" y="456564"/>
                  </a:lnTo>
                  <a:lnTo>
                    <a:pt x="371347" y="456564"/>
                  </a:lnTo>
                  <a:lnTo>
                    <a:pt x="404487" y="449875"/>
                  </a:lnTo>
                  <a:lnTo>
                    <a:pt x="431577" y="431625"/>
                  </a:lnTo>
                  <a:lnTo>
                    <a:pt x="449857" y="404540"/>
                  </a:lnTo>
                  <a:lnTo>
                    <a:pt x="456564" y="371348"/>
                  </a:lnTo>
                  <a:lnTo>
                    <a:pt x="456564" y="85216"/>
                  </a:lnTo>
                  <a:lnTo>
                    <a:pt x="449857" y="52077"/>
                  </a:lnTo>
                  <a:lnTo>
                    <a:pt x="431577" y="24987"/>
                  </a:lnTo>
                  <a:lnTo>
                    <a:pt x="404487" y="6707"/>
                  </a:lnTo>
                  <a:lnTo>
                    <a:pt x="371347" y="0"/>
                  </a:lnTo>
                  <a:close/>
                </a:path>
              </a:pathLst>
            </a:custGeom>
            <a:solidFill>
              <a:srgbClr val="F8D2D5"/>
            </a:solidFill>
          </p:spPr>
          <p:txBody>
            <a:bodyPr wrap="square" lIns="0" tIns="0" rIns="0" bIns="0" rtlCol="0"/>
            <a:lstStyle/>
            <a:p>
              <a:endParaRPr/>
            </a:p>
          </p:txBody>
        </p:sp>
        <p:sp>
          <p:nvSpPr>
            <p:cNvPr id="12" name="object 12"/>
            <p:cNvSpPr/>
            <p:nvPr/>
          </p:nvSpPr>
          <p:spPr>
            <a:xfrm>
              <a:off x="4684394" y="2281808"/>
              <a:ext cx="456565" cy="456565"/>
            </a:xfrm>
            <a:custGeom>
              <a:avLst/>
              <a:gdLst/>
              <a:ahLst/>
              <a:cxnLst/>
              <a:rect l="l" t="t" r="r" b="b"/>
              <a:pathLst>
                <a:path w="456564" h="456564">
                  <a:moveTo>
                    <a:pt x="0" y="85216"/>
                  </a:moveTo>
                  <a:lnTo>
                    <a:pt x="6689" y="52077"/>
                  </a:lnTo>
                  <a:lnTo>
                    <a:pt x="24939" y="24987"/>
                  </a:lnTo>
                  <a:lnTo>
                    <a:pt x="52024" y="6707"/>
                  </a:lnTo>
                  <a:lnTo>
                    <a:pt x="85216" y="0"/>
                  </a:lnTo>
                  <a:lnTo>
                    <a:pt x="371347" y="0"/>
                  </a:lnTo>
                  <a:lnTo>
                    <a:pt x="404487" y="6707"/>
                  </a:lnTo>
                  <a:lnTo>
                    <a:pt x="431577" y="24987"/>
                  </a:lnTo>
                  <a:lnTo>
                    <a:pt x="449857" y="52077"/>
                  </a:lnTo>
                  <a:lnTo>
                    <a:pt x="456564" y="85216"/>
                  </a:lnTo>
                  <a:lnTo>
                    <a:pt x="456564" y="371348"/>
                  </a:lnTo>
                  <a:lnTo>
                    <a:pt x="449857" y="404540"/>
                  </a:lnTo>
                  <a:lnTo>
                    <a:pt x="431577" y="431625"/>
                  </a:lnTo>
                  <a:lnTo>
                    <a:pt x="404487" y="449875"/>
                  </a:lnTo>
                  <a:lnTo>
                    <a:pt x="371347" y="456564"/>
                  </a:lnTo>
                  <a:lnTo>
                    <a:pt x="85216" y="456564"/>
                  </a:lnTo>
                  <a:lnTo>
                    <a:pt x="52024" y="449875"/>
                  </a:lnTo>
                  <a:lnTo>
                    <a:pt x="24939" y="431625"/>
                  </a:lnTo>
                  <a:lnTo>
                    <a:pt x="6689" y="404540"/>
                  </a:lnTo>
                  <a:lnTo>
                    <a:pt x="0" y="371348"/>
                  </a:lnTo>
                  <a:lnTo>
                    <a:pt x="0" y="85216"/>
                  </a:lnTo>
                  <a:close/>
                </a:path>
              </a:pathLst>
            </a:custGeom>
            <a:ln w="7620">
              <a:solidFill>
                <a:srgbClr val="DFB8BB"/>
              </a:solidFill>
            </a:ln>
          </p:spPr>
          <p:txBody>
            <a:bodyPr wrap="square" lIns="0" tIns="0" rIns="0" bIns="0" rtlCol="0"/>
            <a:lstStyle/>
            <a:p>
              <a:endParaRPr/>
            </a:p>
          </p:txBody>
        </p:sp>
      </p:grpSp>
      <p:sp>
        <p:nvSpPr>
          <p:cNvPr id="13" name="object 13"/>
          <p:cNvSpPr txBox="1"/>
          <p:nvPr/>
        </p:nvSpPr>
        <p:spPr>
          <a:xfrm>
            <a:off x="4865878" y="2323845"/>
            <a:ext cx="217804" cy="406400"/>
          </a:xfrm>
          <a:prstGeom prst="rect">
            <a:avLst/>
          </a:prstGeom>
        </p:spPr>
        <p:txBody>
          <a:bodyPr vert="horz" wrap="square" lIns="0" tIns="12065" rIns="0" bIns="0" rtlCol="0">
            <a:spAutoFit/>
          </a:bodyPr>
          <a:lstStyle/>
          <a:p>
            <a:pPr marL="12700">
              <a:lnSpc>
                <a:spcPct val="100000"/>
              </a:lnSpc>
              <a:spcBef>
                <a:spcPts val="95"/>
              </a:spcBef>
            </a:pPr>
            <a:r>
              <a:rPr sz="2500" spc="185" dirty="0">
                <a:solidFill>
                  <a:srgbClr val="3A3535"/>
                </a:solidFill>
                <a:latin typeface="Calibri"/>
                <a:cs typeface="Calibri"/>
              </a:rPr>
              <a:t>2</a:t>
            </a:r>
            <a:endParaRPr sz="2500">
              <a:latin typeface="Calibri"/>
              <a:cs typeface="Calibri"/>
            </a:endParaRPr>
          </a:p>
        </p:txBody>
      </p:sp>
      <p:sp>
        <p:nvSpPr>
          <p:cNvPr id="14" name="object 14"/>
          <p:cNvSpPr txBox="1"/>
          <p:nvPr/>
        </p:nvSpPr>
        <p:spPr>
          <a:xfrm>
            <a:off x="5345938" y="2294001"/>
            <a:ext cx="2331085" cy="345440"/>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3A3535"/>
                </a:solidFill>
                <a:latin typeface="Times New Roman"/>
                <a:cs typeface="Times New Roman"/>
              </a:rPr>
              <a:t>Q2</a:t>
            </a:r>
            <a:r>
              <a:rPr sz="2100" spc="-25" dirty="0">
                <a:solidFill>
                  <a:srgbClr val="3A3535"/>
                </a:solidFill>
                <a:latin typeface="Times New Roman"/>
                <a:cs typeface="Times New Roman"/>
              </a:rPr>
              <a:t> </a:t>
            </a:r>
            <a:r>
              <a:rPr sz="2100" dirty="0">
                <a:solidFill>
                  <a:srgbClr val="3A3535"/>
                </a:solidFill>
                <a:latin typeface="Times New Roman"/>
                <a:cs typeface="Times New Roman"/>
              </a:rPr>
              <a:t>(Second</a:t>
            </a:r>
            <a:r>
              <a:rPr sz="2100" spc="-10" dirty="0">
                <a:solidFill>
                  <a:srgbClr val="3A3535"/>
                </a:solidFill>
                <a:latin typeface="Times New Roman"/>
                <a:cs typeface="Times New Roman"/>
              </a:rPr>
              <a:t> Quartile</a:t>
            </a:r>
            <a:r>
              <a:rPr sz="2100" spc="-10" dirty="0">
                <a:solidFill>
                  <a:srgbClr val="3A3535"/>
                </a:solidFill>
                <a:latin typeface="Calibri"/>
                <a:cs typeface="Calibri"/>
              </a:rPr>
              <a:t>)</a:t>
            </a:r>
            <a:endParaRPr sz="2100">
              <a:latin typeface="Calibri"/>
              <a:cs typeface="Calibri"/>
            </a:endParaRPr>
          </a:p>
        </p:txBody>
      </p:sp>
      <p:sp>
        <p:nvSpPr>
          <p:cNvPr id="15" name="object 15"/>
          <p:cNvSpPr txBox="1"/>
          <p:nvPr/>
        </p:nvSpPr>
        <p:spPr>
          <a:xfrm>
            <a:off x="4861052" y="2983382"/>
            <a:ext cx="3181350" cy="895350"/>
          </a:xfrm>
          <a:prstGeom prst="rect">
            <a:avLst/>
          </a:prstGeom>
        </p:spPr>
        <p:txBody>
          <a:bodyPr vert="horz" wrap="square" lIns="0" tIns="12700" rIns="0" bIns="0" rtlCol="0">
            <a:spAutoFit/>
          </a:bodyPr>
          <a:lstStyle/>
          <a:p>
            <a:pPr marL="12700" marR="5080">
              <a:lnSpc>
                <a:spcPct val="150100"/>
              </a:lnSpc>
              <a:spcBef>
                <a:spcPts val="100"/>
              </a:spcBef>
            </a:pPr>
            <a:r>
              <a:rPr sz="1900" dirty="0">
                <a:solidFill>
                  <a:srgbClr val="3A3535"/>
                </a:solidFill>
                <a:latin typeface="Times New Roman"/>
                <a:cs typeface="Times New Roman"/>
              </a:rPr>
              <a:t>The</a:t>
            </a:r>
            <a:r>
              <a:rPr sz="1900" spc="-35" dirty="0">
                <a:solidFill>
                  <a:srgbClr val="3A3535"/>
                </a:solidFill>
                <a:latin typeface="Times New Roman"/>
                <a:cs typeface="Times New Roman"/>
              </a:rPr>
              <a:t> </a:t>
            </a:r>
            <a:r>
              <a:rPr sz="1900" dirty="0">
                <a:solidFill>
                  <a:srgbClr val="3A3535"/>
                </a:solidFill>
                <a:latin typeface="Times New Roman"/>
                <a:cs typeface="Times New Roman"/>
              </a:rPr>
              <a:t>50th</a:t>
            </a:r>
            <a:r>
              <a:rPr sz="1900" spc="-30" dirty="0">
                <a:solidFill>
                  <a:srgbClr val="3A3535"/>
                </a:solidFill>
                <a:latin typeface="Times New Roman"/>
                <a:cs typeface="Times New Roman"/>
              </a:rPr>
              <a:t> </a:t>
            </a:r>
            <a:r>
              <a:rPr sz="1900" dirty="0">
                <a:solidFill>
                  <a:srgbClr val="3A3535"/>
                </a:solidFill>
                <a:latin typeface="Times New Roman"/>
                <a:cs typeface="Times New Roman"/>
              </a:rPr>
              <a:t>percentile,</a:t>
            </a:r>
            <a:r>
              <a:rPr sz="1900" spc="-45" dirty="0">
                <a:solidFill>
                  <a:srgbClr val="3A3535"/>
                </a:solidFill>
                <a:latin typeface="Times New Roman"/>
                <a:cs typeface="Times New Roman"/>
              </a:rPr>
              <a:t> </a:t>
            </a:r>
            <a:r>
              <a:rPr sz="1900" dirty="0">
                <a:solidFill>
                  <a:srgbClr val="3A3535"/>
                </a:solidFill>
                <a:latin typeface="Times New Roman"/>
                <a:cs typeface="Times New Roman"/>
              </a:rPr>
              <a:t>which</a:t>
            </a:r>
            <a:r>
              <a:rPr sz="1900" spc="-35" dirty="0">
                <a:solidFill>
                  <a:srgbClr val="3A3535"/>
                </a:solidFill>
                <a:latin typeface="Times New Roman"/>
                <a:cs typeface="Times New Roman"/>
              </a:rPr>
              <a:t> </a:t>
            </a:r>
            <a:r>
              <a:rPr sz="1900" dirty="0">
                <a:solidFill>
                  <a:srgbClr val="3A3535"/>
                </a:solidFill>
                <a:latin typeface="Times New Roman"/>
                <a:cs typeface="Times New Roman"/>
              </a:rPr>
              <a:t>is</a:t>
            </a:r>
            <a:r>
              <a:rPr sz="1900" spc="-30" dirty="0">
                <a:solidFill>
                  <a:srgbClr val="3A3535"/>
                </a:solidFill>
                <a:latin typeface="Times New Roman"/>
                <a:cs typeface="Times New Roman"/>
              </a:rPr>
              <a:t> </a:t>
            </a:r>
            <a:r>
              <a:rPr sz="1900" spc="-25" dirty="0">
                <a:solidFill>
                  <a:srgbClr val="3A3535"/>
                </a:solidFill>
                <a:latin typeface="Times New Roman"/>
                <a:cs typeface="Times New Roman"/>
              </a:rPr>
              <a:t>the </a:t>
            </a:r>
            <a:r>
              <a:rPr sz="1900" dirty="0">
                <a:solidFill>
                  <a:srgbClr val="3A3535"/>
                </a:solidFill>
                <a:latin typeface="Times New Roman"/>
                <a:cs typeface="Times New Roman"/>
              </a:rPr>
              <a:t>median</a:t>
            </a:r>
            <a:r>
              <a:rPr sz="1900" spc="-5" dirty="0">
                <a:solidFill>
                  <a:srgbClr val="3A3535"/>
                </a:solidFill>
                <a:latin typeface="Times New Roman"/>
                <a:cs typeface="Times New Roman"/>
              </a:rPr>
              <a:t> </a:t>
            </a:r>
            <a:r>
              <a:rPr sz="1900" dirty="0">
                <a:solidFill>
                  <a:srgbClr val="3A3535"/>
                </a:solidFill>
                <a:latin typeface="Times New Roman"/>
                <a:cs typeface="Times New Roman"/>
              </a:rPr>
              <a:t>of</a:t>
            </a:r>
            <a:r>
              <a:rPr sz="1900" spc="-10" dirty="0">
                <a:solidFill>
                  <a:srgbClr val="3A3535"/>
                </a:solidFill>
                <a:latin typeface="Times New Roman"/>
                <a:cs typeface="Times New Roman"/>
              </a:rPr>
              <a:t> </a:t>
            </a:r>
            <a:r>
              <a:rPr sz="1900" dirty="0">
                <a:solidFill>
                  <a:srgbClr val="3A3535"/>
                </a:solidFill>
                <a:latin typeface="Times New Roman"/>
                <a:cs typeface="Times New Roman"/>
              </a:rPr>
              <a:t>the</a:t>
            </a:r>
            <a:r>
              <a:rPr sz="1900" spc="-25" dirty="0">
                <a:solidFill>
                  <a:srgbClr val="3A3535"/>
                </a:solidFill>
                <a:latin typeface="Times New Roman"/>
                <a:cs typeface="Times New Roman"/>
              </a:rPr>
              <a:t> </a:t>
            </a:r>
            <a:r>
              <a:rPr sz="1900" dirty="0">
                <a:solidFill>
                  <a:srgbClr val="3A3535"/>
                </a:solidFill>
                <a:latin typeface="Times New Roman"/>
                <a:cs typeface="Times New Roman"/>
              </a:rPr>
              <a:t>entire</a:t>
            </a:r>
            <a:r>
              <a:rPr sz="1900" spc="-20" dirty="0">
                <a:solidFill>
                  <a:srgbClr val="3A3535"/>
                </a:solidFill>
                <a:latin typeface="Times New Roman"/>
                <a:cs typeface="Times New Roman"/>
              </a:rPr>
              <a:t> </a:t>
            </a:r>
            <a:r>
              <a:rPr sz="1900" spc="-10" dirty="0">
                <a:solidFill>
                  <a:srgbClr val="3A3535"/>
                </a:solidFill>
                <a:latin typeface="Times New Roman"/>
                <a:cs typeface="Times New Roman"/>
              </a:rPr>
              <a:t>dataset.</a:t>
            </a:r>
            <a:endParaRPr sz="1900">
              <a:latin typeface="Times New Roman"/>
              <a:cs typeface="Times New Roman"/>
            </a:endParaRPr>
          </a:p>
        </p:txBody>
      </p:sp>
      <p:grpSp>
        <p:nvGrpSpPr>
          <p:cNvPr id="16" name="object 16"/>
          <p:cNvGrpSpPr/>
          <p:nvPr/>
        </p:nvGrpSpPr>
        <p:grpSpPr>
          <a:xfrm>
            <a:off x="765136" y="4237990"/>
            <a:ext cx="464820" cy="464184"/>
            <a:chOff x="765136" y="4237990"/>
            <a:chExt cx="464820" cy="464184"/>
          </a:xfrm>
        </p:grpSpPr>
        <p:sp>
          <p:nvSpPr>
            <p:cNvPr id="17" name="object 17"/>
            <p:cNvSpPr/>
            <p:nvPr/>
          </p:nvSpPr>
          <p:spPr>
            <a:xfrm>
              <a:off x="768946" y="4241800"/>
              <a:ext cx="457200" cy="456565"/>
            </a:xfrm>
            <a:custGeom>
              <a:avLst/>
              <a:gdLst/>
              <a:ahLst/>
              <a:cxnLst/>
              <a:rect l="l" t="t" r="r" b="b"/>
              <a:pathLst>
                <a:path w="457200" h="456564">
                  <a:moveTo>
                    <a:pt x="371373" y="0"/>
                  </a:moveTo>
                  <a:lnTo>
                    <a:pt x="85242" y="0"/>
                  </a:lnTo>
                  <a:lnTo>
                    <a:pt x="52061" y="6689"/>
                  </a:lnTo>
                  <a:lnTo>
                    <a:pt x="24966" y="24939"/>
                  </a:lnTo>
                  <a:lnTo>
                    <a:pt x="6698" y="52024"/>
                  </a:lnTo>
                  <a:lnTo>
                    <a:pt x="0" y="85216"/>
                  </a:lnTo>
                  <a:lnTo>
                    <a:pt x="0" y="371348"/>
                  </a:lnTo>
                  <a:lnTo>
                    <a:pt x="6698" y="404540"/>
                  </a:lnTo>
                  <a:lnTo>
                    <a:pt x="24966" y="431625"/>
                  </a:lnTo>
                  <a:lnTo>
                    <a:pt x="52061" y="449875"/>
                  </a:lnTo>
                  <a:lnTo>
                    <a:pt x="85242" y="456564"/>
                  </a:lnTo>
                  <a:lnTo>
                    <a:pt x="371373" y="456564"/>
                  </a:lnTo>
                  <a:lnTo>
                    <a:pt x="404551" y="449875"/>
                  </a:lnTo>
                  <a:lnTo>
                    <a:pt x="431642" y="431625"/>
                  </a:lnTo>
                  <a:lnTo>
                    <a:pt x="449906" y="404540"/>
                  </a:lnTo>
                  <a:lnTo>
                    <a:pt x="456603" y="371348"/>
                  </a:lnTo>
                  <a:lnTo>
                    <a:pt x="456603" y="85216"/>
                  </a:lnTo>
                  <a:lnTo>
                    <a:pt x="449906" y="52024"/>
                  </a:lnTo>
                  <a:lnTo>
                    <a:pt x="431642" y="24939"/>
                  </a:lnTo>
                  <a:lnTo>
                    <a:pt x="404551" y="6689"/>
                  </a:lnTo>
                  <a:lnTo>
                    <a:pt x="371373" y="0"/>
                  </a:lnTo>
                  <a:close/>
                </a:path>
              </a:pathLst>
            </a:custGeom>
            <a:solidFill>
              <a:srgbClr val="F8D2D5"/>
            </a:solidFill>
          </p:spPr>
          <p:txBody>
            <a:bodyPr wrap="square" lIns="0" tIns="0" rIns="0" bIns="0" rtlCol="0"/>
            <a:lstStyle/>
            <a:p>
              <a:endParaRPr/>
            </a:p>
          </p:txBody>
        </p:sp>
        <p:sp>
          <p:nvSpPr>
            <p:cNvPr id="18" name="object 18"/>
            <p:cNvSpPr/>
            <p:nvPr/>
          </p:nvSpPr>
          <p:spPr>
            <a:xfrm>
              <a:off x="768946" y="4241800"/>
              <a:ext cx="457200" cy="456565"/>
            </a:xfrm>
            <a:custGeom>
              <a:avLst/>
              <a:gdLst/>
              <a:ahLst/>
              <a:cxnLst/>
              <a:rect l="l" t="t" r="r" b="b"/>
              <a:pathLst>
                <a:path w="457200" h="456564">
                  <a:moveTo>
                    <a:pt x="0" y="85216"/>
                  </a:moveTo>
                  <a:lnTo>
                    <a:pt x="6698" y="52024"/>
                  </a:lnTo>
                  <a:lnTo>
                    <a:pt x="24966" y="24939"/>
                  </a:lnTo>
                  <a:lnTo>
                    <a:pt x="52061" y="6689"/>
                  </a:lnTo>
                  <a:lnTo>
                    <a:pt x="85242" y="0"/>
                  </a:lnTo>
                  <a:lnTo>
                    <a:pt x="371373" y="0"/>
                  </a:lnTo>
                  <a:lnTo>
                    <a:pt x="404551" y="6689"/>
                  </a:lnTo>
                  <a:lnTo>
                    <a:pt x="431642" y="24939"/>
                  </a:lnTo>
                  <a:lnTo>
                    <a:pt x="449906" y="52024"/>
                  </a:lnTo>
                  <a:lnTo>
                    <a:pt x="456603" y="85216"/>
                  </a:lnTo>
                  <a:lnTo>
                    <a:pt x="456603" y="371348"/>
                  </a:lnTo>
                  <a:lnTo>
                    <a:pt x="449906" y="404540"/>
                  </a:lnTo>
                  <a:lnTo>
                    <a:pt x="431642" y="431625"/>
                  </a:lnTo>
                  <a:lnTo>
                    <a:pt x="404551" y="449875"/>
                  </a:lnTo>
                  <a:lnTo>
                    <a:pt x="371373" y="456564"/>
                  </a:lnTo>
                  <a:lnTo>
                    <a:pt x="85242" y="456564"/>
                  </a:lnTo>
                  <a:lnTo>
                    <a:pt x="52061" y="449875"/>
                  </a:lnTo>
                  <a:lnTo>
                    <a:pt x="24966" y="431625"/>
                  </a:lnTo>
                  <a:lnTo>
                    <a:pt x="6698" y="404540"/>
                  </a:lnTo>
                  <a:lnTo>
                    <a:pt x="0" y="371348"/>
                  </a:lnTo>
                  <a:lnTo>
                    <a:pt x="0" y="85216"/>
                  </a:lnTo>
                  <a:close/>
                </a:path>
              </a:pathLst>
            </a:custGeom>
            <a:ln w="7620">
              <a:solidFill>
                <a:srgbClr val="DFB8BB"/>
              </a:solidFill>
            </a:ln>
          </p:spPr>
          <p:txBody>
            <a:bodyPr wrap="square" lIns="0" tIns="0" rIns="0" bIns="0" rtlCol="0"/>
            <a:lstStyle/>
            <a:p>
              <a:endParaRPr/>
            </a:p>
          </p:txBody>
        </p:sp>
      </p:grpSp>
      <p:sp>
        <p:nvSpPr>
          <p:cNvPr id="19" name="object 19"/>
          <p:cNvSpPr txBox="1"/>
          <p:nvPr/>
        </p:nvSpPr>
        <p:spPr>
          <a:xfrm>
            <a:off x="898652" y="4344999"/>
            <a:ext cx="215900" cy="406400"/>
          </a:xfrm>
          <a:prstGeom prst="rect">
            <a:avLst/>
          </a:prstGeom>
        </p:spPr>
        <p:txBody>
          <a:bodyPr vert="horz" wrap="square" lIns="0" tIns="12065" rIns="0" bIns="0" rtlCol="0">
            <a:spAutoFit/>
          </a:bodyPr>
          <a:lstStyle/>
          <a:p>
            <a:pPr marL="12700">
              <a:lnSpc>
                <a:spcPct val="100000"/>
              </a:lnSpc>
              <a:spcBef>
                <a:spcPts val="95"/>
              </a:spcBef>
            </a:pPr>
            <a:r>
              <a:rPr sz="2500" spc="175" dirty="0">
                <a:solidFill>
                  <a:srgbClr val="3A3535"/>
                </a:solidFill>
                <a:latin typeface="Calibri"/>
                <a:cs typeface="Calibri"/>
              </a:rPr>
              <a:t>3</a:t>
            </a:r>
            <a:endParaRPr sz="2500">
              <a:latin typeface="Calibri"/>
              <a:cs typeface="Calibri"/>
            </a:endParaRPr>
          </a:p>
        </p:txBody>
      </p:sp>
      <p:sp>
        <p:nvSpPr>
          <p:cNvPr id="20" name="object 20"/>
          <p:cNvSpPr txBox="1"/>
          <p:nvPr/>
        </p:nvSpPr>
        <p:spPr>
          <a:xfrm>
            <a:off x="1466850" y="4287088"/>
            <a:ext cx="2131695" cy="346075"/>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3A3535"/>
                </a:solidFill>
                <a:latin typeface="Times New Roman"/>
                <a:cs typeface="Times New Roman"/>
              </a:rPr>
              <a:t>Q3</a:t>
            </a:r>
            <a:r>
              <a:rPr sz="2100" spc="-40" dirty="0">
                <a:solidFill>
                  <a:srgbClr val="3A3535"/>
                </a:solidFill>
                <a:latin typeface="Times New Roman"/>
                <a:cs typeface="Times New Roman"/>
              </a:rPr>
              <a:t> </a:t>
            </a:r>
            <a:r>
              <a:rPr sz="2100" dirty="0">
                <a:solidFill>
                  <a:srgbClr val="3A3535"/>
                </a:solidFill>
                <a:latin typeface="Times New Roman"/>
                <a:cs typeface="Times New Roman"/>
              </a:rPr>
              <a:t>(Third</a:t>
            </a:r>
            <a:r>
              <a:rPr sz="2100" spc="-25" dirty="0">
                <a:solidFill>
                  <a:srgbClr val="3A3535"/>
                </a:solidFill>
                <a:latin typeface="Times New Roman"/>
                <a:cs typeface="Times New Roman"/>
              </a:rPr>
              <a:t> </a:t>
            </a:r>
            <a:r>
              <a:rPr sz="2100" spc="-10" dirty="0">
                <a:solidFill>
                  <a:srgbClr val="3A3535"/>
                </a:solidFill>
                <a:latin typeface="Times New Roman"/>
                <a:cs typeface="Times New Roman"/>
              </a:rPr>
              <a:t>Quartile)</a:t>
            </a:r>
            <a:endParaRPr sz="2100">
              <a:latin typeface="Times New Roman"/>
              <a:cs typeface="Times New Roman"/>
            </a:endParaRPr>
          </a:p>
        </p:txBody>
      </p:sp>
      <p:sp>
        <p:nvSpPr>
          <p:cNvPr id="21" name="object 21"/>
          <p:cNvSpPr txBox="1"/>
          <p:nvPr/>
        </p:nvSpPr>
        <p:spPr>
          <a:xfrm>
            <a:off x="450900" y="5075885"/>
            <a:ext cx="8245475" cy="1857375"/>
          </a:xfrm>
          <a:prstGeom prst="rect">
            <a:avLst/>
          </a:prstGeom>
        </p:spPr>
        <p:txBody>
          <a:bodyPr vert="horz" wrap="square" lIns="0" tIns="12065" rIns="0" bIns="0" rtlCol="0">
            <a:spAutoFit/>
          </a:bodyPr>
          <a:lstStyle/>
          <a:p>
            <a:pPr marL="625475">
              <a:lnSpc>
                <a:spcPct val="100000"/>
              </a:lnSpc>
              <a:spcBef>
                <a:spcPts val="95"/>
              </a:spcBef>
            </a:pPr>
            <a:r>
              <a:rPr sz="1900" dirty="0">
                <a:solidFill>
                  <a:srgbClr val="3A3535"/>
                </a:solidFill>
                <a:latin typeface="Times New Roman"/>
                <a:cs typeface="Times New Roman"/>
              </a:rPr>
              <a:t>The</a:t>
            </a:r>
            <a:r>
              <a:rPr sz="1900" spc="-30" dirty="0">
                <a:solidFill>
                  <a:srgbClr val="3A3535"/>
                </a:solidFill>
                <a:latin typeface="Times New Roman"/>
                <a:cs typeface="Times New Roman"/>
              </a:rPr>
              <a:t> </a:t>
            </a:r>
            <a:r>
              <a:rPr sz="1900" dirty="0">
                <a:solidFill>
                  <a:srgbClr val="3A3535"/>
                </a:solidFill>
                <a:latin typeface="Times New Roman"/>
                <a:cs typeface="Times New Roman"/>
              </a:rPr>
              <a:t>75th</a:t>
            </a:r>
            <a:r>
              <a:rPr sz="1900" spc="-20" dirty="0">
                <a:solidFill>
                  <a:srgbClr val="3A3535"/>
                </a:solidFill>
                <a:latin typeface="Times New Roman"/>
                <a:cs typeface="Times New Roman"/>
              </a:rPr>
              <a:t> </a:t>
            </a:r>
            <a:r>
              <a:rPr sz="1900" dirty="0">
                <a:solidFill>
                  <a:srgbClr val="3A3535"/>
                </a:solidFill>
                <a:latin typeface="Times New Roman"/>
                <a:cs typeface="Times New Roman"/>
              </a:rPr>
              <a:t>percentile,</a:t>
            </a:r>
            <a:r>
              <a:rPr sz="1900" spc="-30" dirty="0">
                <a:solidFill>
                  <a:srgbClr val="3A3535"/>
                </a:solidFill>
                <a:latin typeface="Times New Roman"/>
                <a:cs typeface="Times New Roman"/>
              </a:rPr>
              <a:t> </a:t>
            </a:r>
            <a:r>
              <a:rPr sz="1900" dirty="0">
                <a:solidFill>
                  <a:srgbClr val="3A3535"/>
                </a:solidFill>
                <a:latin typeface="Times New Roman"/>
                <a:cs typeface="Times New Roman"/>
              </a:rPr>
              <a:t>marking the</a:t>
            </a:r>
            <a:r>
              <a:rPr sz="1900" spc="-30" dirty="0">
                <a:solidFill>
                  <a:srgbClr val="3A3535"/>
                </a:solidFill>
                <a:latin typeface="Times New Roman"/>
                <a:cs typeface="Times New Roman"/>
              </a:rPr>
              <a:t> </a:t>
            </a:r>
            <a:r>
              <a:rPr sz="1900" dirty="0">
                <a:solidFill>
                  <a:srgbClr val="3A3535"/>
                </a:solidFill>
                <a:latin typeface="Times New Roman"/>
                <a:cs typeface="Times New Roman"/>
              </a:rPr>
              <a:t>middle</a:t>
            </a:r>
            <a:r>
              <a:rPr sz="1900" spc="-5" dirty="0">
                <a:solidFill>
                  <a:srgbClr val="3A3535"/>
                </a:solidFill>
                <a:latin typeface="Times New Roman"/>
                <a:cs typeface="Times New Roman"/>
              </a:rPr>
              <a:t> </a:t>
            </a:r>
            <a:r>
              <a:rPr sz="1900" dirty="0">
                <a:solidFill>
                  <a:srgbClr val="3A3535"/>
                </a:solidFill>
                <a:latin typeface="Times New Roman"/>
                <a:cs typeface="Times New Roman"/>
              </a:rPr>
              <a:t>of</a:t>
            </a:r>
            <a:r>
              <a:rPr sz="1900" spc="-10" dirty="0">
                <a:solidFill>
                  <a:srgbClr val="3A3535"/>
                </a:solidFill>
                <a:latin typeface="Times New Roman"/>
                <a:cs typeface="Times New Roman"/>
              </a:rPr>
              <a:t> </a:t>
            </a:r>
            <a:r>
              <a:rPr sz="1900" dirty="0">
                <a:solidFill>
                  <a:srgbClr val="3A3535"/>
                </a:solidFill>
                <a:latin typeface="Times New Roman"/>
                <a:cs typeface="Times New Roman"/>
              </a:rPr>
              <a:t>the</a:t>
            </a:r>
            <a:r>
              <a:rPr sz="1900" spc="-25" dirty="0">
                <a:solidFill>
                  <a:srgbClr val="3A3535"/>
                </a:solidFill>
                <a:latin typeface="Times New Roman"/>
                <a:cs typeface="Times New Roman"/>
              </a:rPr>
              <a:t> </a:t>
            </a:r>
            <a:r>
              <a:rPr sz="1900" dirty="0">
                <a:solidFill>
                  <a:srgbClr val="3A3535"/>
                </a:solidFill>
                <a:latin typeface="Times New Roman"/>
                <a:cs typeface="Times New Roman"/>
              </a:rPr>
              <a:t>upper</a:t>
            </a:r>
            <a:r>
              <a:rPr sz="1900" spc="-20" dirty="0">
                <a:solidFill>
                  <a:srgbClr val="3A3535"/>
                </a:solidFill>
                <a:latin typeface="Times New Roman"/>
                <a:cs typeface="Times New Roman"/>
              </a:rPr>
              <a:t> </a:t>
            </a:r>
            <a:r>
              <a:rPr sz="1900" dirty="0">
                <a:solidFill>
                  <a:srgbClr val="3A3535"/>
                </a:solidFill>
                <a:latin typeface="Times New Roman"/>
                <a:cs typeface="Times New Roman"/>
              </a:rPr>
              <a:t>half</a:t>
            </a:r>
            <a:r>
              <a:rPr sz="1900" spc="-20" dirty="0">
                <a:solidFill>
                  <a:srgbClr val="3A3535"/>
                </a:solidFill>
                <a:latin typeface="Times New Roman"/>
                <a:cs typeface="Times New Roman"/>
              </a:rPr>
              <a:t> </a:t>
            </a:r>
            <a:r>
              <a:rPr sz="1900" dirty="0">
                <a:solidFill>
                  <a:srgbClr val="3A3535"/>
                </a:solidFill>
                <a:latin typeface="Times New Roman"/>
                <a:cs typeface="Times New Roman"/>
              </a:rPr>
              <a:t>of</a:t>
            </a:r>
            <a:r>
              <a:rPr sz="1900" spc="-15" dirty="0">
                <a:solidFill>
                  <a:srgbClr val="3A3535"/>
                </a:solidFill>
                <a:latin typeface="Times New Roman"/>
                <a:cs typeface="Times New Roman"/>
              </a:rPr>
              <a:t> </a:t>
            </a:r>
            <a:r>
              <a:rPr sz="1900" dirty="0">
                <a:solidFill>
                  <a:srgbClr val="3A3535"/>
                </a:solidFill>
                <a:latin typeface="Times New Roman"/>
                <a:cs typeface="Times New Roman"/>
              </a:rPr>
              <a:t>the</a:t>
            </a:r>
            <a:r>
              <a:rPr sz="1900" spc="-30" dirty="0">
                <a:solidFill>
                  <a:srgbClr val="3A3535"/>
                </a:solidFill>
                <a:latin typeface="Times New Roman"/>
                <a:cs typeface="Times New Roman"/>
              </a:rPr>
              <a:t> </a:t>
            </a:r>
            <a:r>
              <a:rPr sz="1900" spc="-10" dirty="0">
                <a:solidFill>
                  <a:srgbClr val="3A3535"/>
                </a:solidFill>
                <a:latin typeface="Times New Roman"/>
                <a:cs typeface="Times New Roman"/>
              </a:rPr>
              <a:t>data.</a:t>
            </a:r>
            <a:endParaRPr sz="1900">
              <a:latin typeface="Times New Roman"/>
              <a:cs typeface="Times New Roman"/>
            </a:endParaRPr>
          </a:p>
          <a:p>
            <a:pPr marL="12700" marR="5080">
              <a:lnSpc>
                <a:spcPct val="150000"/>
              </a:lnSpc>
              <a:spcBef>
                <a:spcPts val="1345"/>
              </a:spcBef>
            </a:pPr>
            <a:r>
              <a:rPr sz="2000" dirty="0">
                <a:solidFill>
                  <a:srgbClr val="3A3535"/>
                </a:solidFill>
                <a:latin typeface="Times New Roman"/>
                <a:cs typeface="Times New Roman"/>
              </a:rPr>
              <a:t>The</a:t>
            </a:r>
            <a:r>
              <a:rPr sz="2000" spc="-25" dirty="0">
                <a:solidFill>
                  <a:srgbClr val="3A3535"/>
                </a:solidFill>
                <a:latin typeface="Times New Roman"/>
                <a:cs typeface="Times New Roman"/>
              </a:rPr>
              <a:t> </a:t>
            </a:r>
            <a:r>
              <a:rPr sz="2000" spc="-10" dirty="0">
                <a:solidFill>
                  <a:srgbClr val="3A3535"/>
                </a:solidFill>
                <a:latin typeface="Times New Roman"/>
                <a:cs typeface="Times New Roman"/>
              </a:rPr>
              <a:t>five-</a:t>
            </a:r>
            <a:r>
              <a:rPr sz="2000" dirty="0">
                <a:solidFill>
                  <a:srgbClr val="3A3535"/>
                </a:solidFill>
                <a:latin typeface="Times New Roman"/>
                <a:cs typeface="Times New Roman"/>
              </a:rPr>
              <a:t>number</a:t>
            </a:r>
            <a:r>
              <a:rPr sz="2000" spc="-55" dirty="0">
                <a:solidFill>
                  <a:srgbClr val="3A3535"/>
                </a:solidFill>
                <a:latin typeface="Times New Roman"/>
                <a:cs typeface="Times New Roman"/>
              </a:rPr>
              <a:t> </a:t>
            </a:r>
            <a:r>
              <a:rPr sz="2000" dirty="0">
                <a:solidFill>
                  <a:srgbClr val="3A3535"/>
                </a:solidFill>
                <a:latin typeface="Times New Roman"/>
                <a:cs typeface="Times New Roman"/>
              </a:rPr>
              <a:t>summary</a:t>
            </a:r>
            <a:r>
              <a:rPr sz="2000" spc="-25" dirty="0">
                <a:solidFill>
                  <a:srgbClr val="3A3535"/>
                </a:solidFill>
                <a:latin typeface="Times New Roman"/>
                <a:cs typeface="Times New Roman"/>
              </a:rPr>
              <a:t> </a:t>
            </a:r>
            <a:r>
              <a:rPr sz="2000" dirty="0">
                <a:solidFill>
                  <a:srgbClr val="3A3535"/>
                </a:solidFill>
                <a:latin typeface="Times New Roman"/>
                <a:cs typeface="Times New Roman"/>
              </a:rPr>
              <a:t>(minimum,</a:t>
            </a:r>
            <a:r>
              <a:rPr sz="2000" spc="-25" dirty="0">
                <a:solidFill>
                  <a:srgbClr val="3A3535"/>
                </a:solidFill>
                <a:latin typeface="Times New Roman"/>
                <a:cs typeface="Times New Roman"/>
              </a:rPr>
              <a:t> </a:t>
            </a:r>
            <a:r>
              <a:rPr sz="2000" dirty="0">
                <a:solidFill>
                  <a:srgbClr val="3A3535"/>
                </a:solidFill>
                <a:latin typeface="Times New Roman"/>
                <a:cs typeface="Times New Roman"/>
              </a:rPr>
              <a:t>Q1,</a:t>
            </a:r>
            <a:r>
              <a:rPr sz="2000" spc="-30" dirty="0">
                <a:solidFill>
                  <a:srgbClr val="3A3535"/>
                </a:solidFill>
                <a:latin typeface="Times New Roman"/>
                <a:cs typeface="Times New Roman"/>
              </a:rPr>
              <a:t> </a:t>
            </a:r>
            <a:r>
              <a:rPr sz="2000" dirty="0">
                <a:solidFill>
                  <a:srgbClr val="3A3535"/>
                </a:solidFill>
                <a:latin typeface="Times New Roman"/>
                <a:cs typeface="Times New Roman"/>
              </a:rPr>
              <a:t>median,</a:t>
            </a:r>
            <a:r>
              <a:rPr sz="2000" spc="-30" dirty="0">
                <a:solidFill>
                  <a:srgbClr val="3A3535"/>
                </a:solidFill>
                <a:latin typeface="Times New Roman"/>
                <a:cs typeface="Times New Roman"/>
              </a:rPr>
              <a:t> </a:t>
            </a:r>
            <a:r>
              <a:rPr sz="2000" dirty="0">
                <a:solidFill>
                  <a:srgbClr val="3A3535"/>
                </a:solidFill>
                <a:latin typeface="Times New Roman"/>
                <a:cs typeface="Times New Roman"/>
              </a:rPr>
              <a:t>Q3,</a:t>
            </a:r>
            <a:r>
              <a:rPr sz="2000" spc="-45" dirty="0">
                <a:solidFill>
                  <a:srgbClr val="3A3535"/>
                </a:solidFill>
                <a:latin typeface="Times New Roman"/>
                <a:cs typeface="Times New Roman"/>
              </a:rPr>
              <a:t> </a:t>
            </a:r>
            <a:r>
              <a:rPr sz="2000" dirty="0">
                <a:solidFill>
                  <a:srgbClr val="3A3535"/>
                </a:solidFill>
                <a:latin typeface="Times New Roman"/>
                <a:cs typeface="Times New Roman"/>
              </a:rPr>
              <a:t>maximum)</a:t>
            </a:r>
            <a:r>
              <a:rPr sz="2000" spc="-10" dirty="0">
                <a:solidFill>
                  <a:srgbClr val="3A3535"/>
                </a:solidFill>
                <a:latin typeface="Times New Roman"/>
                <a:cs typeface="Times New Roman"/>
              </a:rPr>
              <a:t> </a:t>
            </a:r>
            <a:r>
              <a:rPr sz="2000" dirty="0">
                <a:solidFill>
                  <a:srgbClr val="3A3535"/>
                </a:solidFill>
                <a:latin typeface="Times New Roman"/>
                <a:cs typeface="Times New Roman"/>
              </a:rPr>
              <a:t>provides</a:t>
            </a:r>
            <a:r>
              <a:rPr sz="2000" spc="-55" dirty="0">
                <a:solidFill>
                  <a:srgbClr val="3A3535"/>
                </a:solidFill>
                <a:latin typeface="Times New Roman"/>
                <a:cs typeface="Times New Roman"/>
              </a:rPr>
              <a:t> </a:t>
            </a:r>
            <a:r>
              <a:rPr sz="2000" spc="-50" dirty="0">
                <a:solidFill>
                  <a:srgbClr val="3A3535"/>
                </a:solidFill>
                <a:latin typeface="Times New Roman"/>
                <a:cs typeface="Times New Roman"/>
              </a:rPr>
              <a:t>a </a:t>
            </a:r>
            <a:r>
              <a:rPr sz="2000" dirty="0">
                <a:solidFill>
                  <a:srgbClr val="3A3535"/>
                </a:solidFill>
                <a:latin typeface="Times New Roman"/>
                <a:cs typeface="Times New Roman"/>
              </a:rPr>
              <a:t>concise</a:t>
            </a:r>
            <a:r>
              <a:rPr sz="2000" spc="-40" dirty="0">
                <a:solidFill>
                  <a:srgbClr val="3A3535"/>
                </a:solidFill>
                <a:latin typeface="Times New Roman"/>
                <a:cs typeface="Times New Roman"/>
              </a:rPr>
              <a:t> </a:t>
            </a:r>
            <a:r>
              <a:rPr sz="2000" dirty="0">
                <a:solidFill>
                  <a:srgbClr val="3A3535"/>
                </a:solidFill>
                <a:latin typeface="Times New Roman"/>
                <a:cs typeface="Times New Roman"/>
              </a:rPr>
              <a:t>overview</a:t>
            </a:r>
            <a:r>
              <a:rPr sz="2000" spc="-50" dirty="0">
                <a:solidFill>
                  <a:srgbClr val="3A3535"/>
                </a:solidFill>
                <a:latin typeface="Times New Roman"/>
                <a:cs typeface="Times New Roman"/>
              </a:rPr>
              <a:t> </a:t>
            </a:r>
            <a:r>
              <a:rPr sz="2000" dirty="0">
                <a:solidFill>
                  <a:srgbClr val="3A3535"/>
                </a:solidFill>
                <a:latin typeface="Times New Roman"/>
                <a:cs typeface="Times New Roman"/>
              </a:rPr>
              <a:t>of</a:t>
            </a:r>
            <a:r>
              <a:rPr sz="2000" spc="-25" dirty="0">
                <a:solidFill>
                  <a:srgbClr val="3A3535"/>
                </a:solidFill>
                <a:latin typeface="Times New Roman"/>
                <a:cs typeface="Times New Roman"/>
              </a:rPr>
              <a:t> </a:t>
            </a:r>
            <a:r>
              <a:rPr sz="2000" dirty="0">
                <a:solidFill>
                  <a:srgbClr val="3A3535"/>
                </a:solidFill>
                <a:latin typeface="Times New Roman"/>
                <a:cs typeface="Times New Roman"/>
              </a:rPr>
              <a:t>data</a:t>
            </a:r>
            <a:r>
              <a:rPr sz="2000" spc="-25" dirty="0">
                <a:solidFill>
                  <a:srgbClr val="3A3535"/>
                </a:solidFill>
                <a:latin typeface="Times New Roman"/>
                <a:cs typeface="Times New Roman"/>
              </a:rPr>
              <a:t> </a:t>
            </a:r>
            <a:r>
              <a:rPr sz="2000" dirty="0">
                <a:solidFill>
                  <a:srgbClr val="3A3535"/>
                </a:solidFill>
                <a:latin typeface="Times New Roman"/>
                <a:cs typeface="Times New Roman"/>
              </a:rPr>
              <a:t>distribution,</a:t>
            </a:r>
            <a:r>
              <a:rPr sz="2000" spc="-50" dirty="0">
                <a:solidFill>
                  <a:srgbClr val="3A3535"/>
                </a:solidFill>
                <a:latin typeface="Times New Roman"/>
                <a:cs typeface="Times New Roman"/>
              </a:rPr>
              <a:t> </a:t>
            </a:r>
            <a:r>
              <a:rPr sz="2000" dirty="0">
                <a:solidFill>
                  <a:srgbClr val="3A3535"/>
                </a:solidFill>
                <a:latin typeface="Times New Roman"/>
                <a:cs typeface="Times New Roman"/>
              </a:rPr>
              <a:t>including</a:t>
            </a:r>
            <a:r>
              <a:rPr sz="2000" spc="-50" dirty="0">
                <a:solidFill>
                  <a:srgbClr val="3A3535"/>
                </a:solidFill>
                <a:latin typeface="Times New Roman"/>
                <a:cs typeface="Times New Roman"/>
              </a:rPr>
              <a:t> </a:t>
            </a:r>
            <a:r>
              <a:rPr sz="2000" dirty="0">
                <a:solidFill>
                  <a:srgbClr val="3A3535"/>
                </a:solidFill>
                <a:latin typeface="Times New Roman"/>
                <a:cs typeface="Times New Roman"/>
              </a:rPr>
              <a:t>its</a:t>
            </a:r>
            <a:r>
              <a:rPr sz="2000" spc="-20" dirty="0">
                <a:solidFill>
                  <a:srgbClr val="3A3535"/>
                </a:solidFill>
                <a:latin typeface="Times New Roman"/>
                <a:cs typeface="Times New Roman"/>
              </a:rPr>
              <a:t> </a:t>
            </a:r>
            <a:r>
              <a:rPr sz="2000" dirty="0">
                <a:solidFill>
                  <a:srgbClr val="3A3535"/>
                </a:solidFill>
                <a:latin typeface="Times New Roman"/>
                <a:cs typeface="Times New Roman"/>
              </a:rPr>
              <a:t>center,</a:t>
            </a:r>
            <a:r>
              <a:rPr sz="2000" spc="-30" dirty="0">
                <a:solidFill>
                  <a:srgbClr val="3A3535"/>
                </a:solidFill>
                <a:latin typeface="Times New Roman"/>
                <a:cs typeface="Times New Roman"/>
              </a:rPr>
              <a:t> </a:t>
            </a:r>
            <a:r>
              <a:rPr sz="2000" dirty="0">
                <a:solidFill>
                  <a:srgbClr val="3A3535"/>
                </a:solidFill>
                <a:latin typeface="Times New Roman"/>
                <a:cs typeface="Times New Roman"/>
              </a:rPr>
              <a:t>spread,</a:t>
            </a:r>
            <a:r>
              <a:rPr sz="2000" spc="-55" dirty="0">
                <a:solidFill>
                  <a:srgbClr val="3A3535"/>
                </a:solidFill>
                <a:latin typeface="Times New Roman"/>
                <a:cs typeface="Times New Roman"/>
              </a:rPr>
              <a:t> </a:t>
            </a:r>
            <a:r>
              <a:rPr sz="2000" dirty="0">
                <a:solidFill>
                  <a:srgbClr val="3A3535"/>
                </a:solidFill>
                <a:latin typeface="Times New Roman"/>
                <a:cs typeface="Times New Roman"/>
              </a:rPr>
              <a:t>and</a:t>
            </a:r>
            <a:r>
              <a:rPr sz="2000" spc="-10" dirty="0">
                <a:solidFill>
                  <a:srgbClr val="3A3535"/>
                </a:solidFill>
                <a:latin typeface="Times New Roman"/>
                <a:cs typeface="Times New Roman"/>
              </a:rPr>
              <a:t> </a:t>
            </a:r>
            <a:r>
              <a:rPr sz="2000" dirty="0">
                <a:solidFill>
                  <a:srgbClr val="3A3535"/>
                </a:solidFill>
                <a:latin typeface="Times New Roman"/>
                <a:cs typeface="Times New Roman"/>
              </a:rPr>
              <a:t>range,</a:t>
            </a:r>
            <a:r>
              <a:rPr sz="2000" spc="-40" dirty="0">
                <a:solidFill>
                  <a:srgbClr val="3A3535"/>
                </a:solidFill>
                <a:latin typeface="Times New Roman"/>
                <a:cs typeface="Times New Roman"/>
              </a:rPr>
              <a:t> </a:t>
            </a:r>
            <a:r>
              <a:rPr sz="2000" spc="-25" dirty="0">
                <a:solidFill>
                  <a:srgbClr val="3A3535"/>
                </a:solidFill>
                <a:latin typeface="Times New Roman"/>
                <a:cs typeface="Times New Roman"/>
              </a:rPr>
              <a:t>and </a:t>
            </a:r>
            <a:r>
              <a:rPr sz="2000" dirty="0">
                <a:solidFill>
                  <a:srgbClr val="3A3535"/>
                </a:solidFill>
                <a:latin typeface="Times New Roman"/>
                <a:cs typeface="Times New Roman"/>
              </a:rPr>
              <a:t>is</a:t>
            </a:r>
            <a:r>
              <a:rPr sz="2000" spc="-20" dirty="0">
                <a:solidFill>
                  <a:srgbClr val="3A3535"/>
                </a:solidFill>
                <a:latin typeface="Times New Roman"/>
                <a:cs typeface="Times New Roman"/>
              </a:rPr>
              <a:t> </a:t>
            </a:r>
            <a:r>
              <a:rPr sz="2000" dirty="0">
                <a:solidFill>
                  <a:srgbClr val="3A3535"/>
                </a:solidFill>
                <a:latin typeface="Times New Roman"/>
                <a:cs typeface="Times New Roman"/>
              </a:rPr>
              <a:t>used</a:t>
            </a:r>
            <a:r>
              <a:rPr sz="2000" spc="-25" dirty="0">
                <a:solidFill>
                  <a:srgbClr val="3A3535"/>
                </a:solidFill>
                <a:latin typeface="Times New Roman"/>
                <a:cs typeface="Times New Roman"/>
              </a:rPr>
              <a:t> </a:t>
            </a:r>
            <a:r>
              <a:rPr sz="2000" dirty="0">
                <a:solidFill>
                  <a:srgbClr val="3A3535"/>
                </a:solidFill>
                <a:latin typeface="Times New Roman"/>
                <a:cs typeface="Times New Roman"/>
              </a:rPr>
              <a:t>in</a:t>
            </a:r>
            <a:r>
              <a:rPr sz="2000" spc="-15" dirty="0">
                <a:solidFill>
                  <a:srgbClr val="3A3535"/>
                </a:solidFill>
                <a:latin typeface="Times New Roman"/>
                <a:cs typeface="Times New Roman"/>
              </a:rPr>
              <a:t> </a:t>
            </a:r>
            <a:r>
              <a:rPr sz="2000" dirty="0">
                <a:solidFill>
                  <a:srgbClr val="3A3535"/>
                </a:solidFill>
                <a:latin typeface="Times New Roman"/>
                <a:cs typeface="Times New Roman"/>
              </a:rPr>
              <a:t>box</a:t>
            </a:r>
            <a:r>
              <a:rPr sz="2000" spc="-35" dirty="0">
                <a:solidFill>
                  <a:srgbClr val="3A3535"/>
                </a:solidFill>
                <a:latin typeface="Times New Roman"/>
                <a:cs typeface="Times New Roman"/>
              </a:rPr>
              <a:t> </a:t>
            </a:r>
            <a:r>
              <a:rPr sz="2000" dirty="0">
                <a:solidFill>
                  <a:srgbClr val="3A3535"/>
                </a:solidFill>
                <a:latin typeface="Times New Roman"/>
                <a:cs typeface="Times New Roman"/>
              </a:rPr>
              <a:t>plots</a:t>
            </a:r>
            <a:r>
              <a:rPr sz="2000" spc="-25" dirty="0">
                <a:solidFill>
                  <a:srgbClr val="3A3535"/>
                </a:solidFill>
                <a:latin typeface="Times New Roman"/>
                <a:cs typeface="Times New Roman"/>
              </a:rPr>
              <a:t> </a:t>
            </a:r>
            <a:r>
              <a:rPr sz="2000" dirty="0">
                <a:solidFill>
                  <a:srgbClr val="3A3535"/>
                </a:solidFill>
                <a:latin typeface="Times New Roman"/>
                <a:cs typeface="Times New Roman"/>
              </a:rPr>
              <a:t>to</a:t>
            </a:r>
            <a:r>
              <a:rPr sz="2000" spc="-15" dirty="0">
                <a:solidFill>
                  <a:srgbClr val="3A3535"/>
                </a:solidFill>
                <a:latin typeface="Times New Roman"/>
                <a:cs typeface="Times New Roman"/>
              </a:rPr>
              <a:t> </a:t>
            </a:r>
            <a:r>
              <a:rPr sz="2000" dirty="0">
                <a:solidFill>
                  <a:srgbClr val="3A3535"/>
                </a:solidFill>
                <a:latin typeface="Times New Roman"/>
                <a:cs typeface="Times New Roman"/>
              </a:rPr>
              <a:t>visualize</a:t>
            </a:r>
            <a:r>
              <a:rPr sz="2000" spc="-45" dirty="0">
                <a:solidFill>
                  <a:srgbClr val="3A3535"/>
                </a:solidFill>
                <a:latin typeface="Times New Roman"/>
                <a:cs typeface="Times New Roman"/>
              </a:rPr>
              <a:t> </a:t>
            </a:r>
            <a:r>
              <a:rPr sz="2000" dirty="0">
                <a:solidFill>
                  <a:srgbClr val="3A3535"/>
                </a:solidFill>
                <a:latin typeface="Times New Roman"/>
                <a:cs typeface="Times New Roman"/>
              </a:rPr>
              <a:t>these</a:t>
            </a:r>
            <a:r>
              <a:rPr sz="2000" spc="-25" dirty="0">
                <a:solidFill>
                  <a:srgbClr val="3A3535"/>
                </a:solidFill>
                <a:latin typeface="Times New Roman"/>
                <a:cs typeface="Times New Roman"/>
              </a:rPr>
              <a:t> </a:t>
            </a:r>
            <a:r>
              <a:rPr sz="2000" dirty="0">
                <a:solidFill>
                  <a:srgbClr val="3A3535"/>
                </a:solidFill>
                <a:latin typeface="Times New Roman"/>
                <a:cs typeface="Times New Roman"/>
              </a:rPr>
              <a:t>aspects</a:t>
            </a:r>
            <a:r>
              <a:rPr sz="2000" spc="-35" dirty="0">
                <a:solidFill>
                  <a:srgbClr val="3A3535"/>
                </a:solidFill>
                <a:latin typeface="Times New Roman"/>
                <a:cs typeface="Times New Roman"/>
              </a:rPr>
              <a:t> </a:t>
            </a:r>
            <a:r>
              <a:rPr sz="2000" dirty="0">
                <a:solidFill>
                  <a:srgbClr val="3A3535"/>
                </a:solidFill>
                <a:latin typeface="Times New Roman"/>
                <a:cs typeface="Times New Roman"/>
              </a:rPr>
              <a:t>and</a:t>
            </a:r>
            <a:r>
              <a:rPr sz="2000" spc="-10" dirty="0">
                <a:solidFill>
                  <a:srgbClr val="3A3535"/>
                </a:solidFill>
                <a:latin typeface="Times New Roman"/>
                <a:cs typeface="Times New Roman"/>
              </a:rPr>
              <a:t> </a:t>
            </a:r>
            <a:r>
              <a:rPr sz="2000" dirty="0">
                <a:solidFill>
                  <a:srgbClr val="3A3535"/>
                </a:solidFill>
                <a:latin typeface="Times New Roman"/>
                <a:cs typeface="Times New Roman"/>
              </a:rPr>
              <a:t>identify</a:t>
            </a:r>
            <a:r>
              <a:rPr sz="2000" spc="-40" dirty="0">
                <a:solidFill>
                  <a:srgbClr val="3A3535"/>
                </a:solidFill>
                <a:latin typeface="Times New Roman"/>
                <a:cs typeface="Times New Roman"/>
              </a:rPr>
              <a:t> </a:t>
            </a:r>
            <a:r>
              <a:rPr sz="2000" spc="-10" dirty="0">
                <a:solidFill>
                  <a:srgbClr val="3A3535"/>
                </a:solidFill>
                <a:latin typeface="Times New Roman"/>
                <a:cs typeface="Times New Roman"/>
              </a:rPr>
              <a:t>outliers.</a:t>
            </a:r>
            <a:endParaRPr sz="2000">
              <a:latin typeface="Times New Roman"/>
              <a:cs typeface="Times New Roman"/>
            </a:endParaRPr>
          </a:p>
        </p:txBody>
      </p:sp>
      <p:grpSp>
        <p:nvGrpSpPr>
          <p:cNvPr id="22" name="object 22"/>
          <p:cNvGrpSpPr/>
          <p:nvPr/>
        </p:nvGrpSpPr>
        <p:grpSpPr>
          <a:xfrm>
            <a:off x="12783819" y="7720330"/>
            <a:ext cx="1761489" cy="492759"/>
            <a:chOff x="12783819" y="7720330"/>
            <a:chExt cx="1761489" cy="492759"/>
          </a:xfrm>
        </p:grpSpPr>
        <p:sp>
          <p:nvSpPr>
            <p:cNvPr id="23" name="object 23">
              <a:hlinkClick r:id="rId3"/>
            </p:cNvPr>
            <p:cNvSpPr/>
            <p:nvPr/>
          </p:nvSpPr>
          <p:spPr>
            <a:xfrm>
              <a:off x="12790169" y="7726680"/>
              <a:ext cx="1748789" cy="480059"/>
            </a:xfrm>
            <a:custGeom>
              <a:avLst/>
              <a:gdLst/>
              <a:ahLst/>
              <a:cxnLst/>
              <a:rect l="l" t="t" r="r" b="b"/>
              <a:pathLst>
                <a:path w="1748790" h="480059">
                  <a:moveTo>
                    <a:pt x="1748789" y="0"/>
                  </a:moveTo>
                  <a:lnTo>
                    <a:pt x="0" y="0"/>
                  </a:lnTo>
                  <a:lnTo>
                    <a:pt x="0" y="480060"/>
                  </a:lnTo>
                  <a:lnTo>
                    <a:pt x="1748789" y="480060"/>
                  </a:lnTo>
                  <a:lnTo>
                    <a:pt x="1748789" y="0"/>
                  </a:lnTo>
                  <a:close/>
                </a:path>
              </a:pathLst>
            </a:custGeom>
            <a:solidFill>
              <a:srgbClr val="FFFFFF"/>
            </a:solidFill>
          </p:spPr>
          <p:txBody>
            <a:bodyPr wrap="square" lIns="0" tIns="0" rIns="0" bIns="0" rtlCol="0"/>
            <a:lstStyle/>
            <a:p>
              <a:endParaRPr/>
            </a:p>
          </p:txBody>
        </p:sp>
        <p:sp>
          <p:nvSpPr>
            <p:cNvPr id="24" name="object 24">
              <a:hlinkClick r:id="rId3"/>
            </p:cNvPr>
            <p:cNvSpPr/>
            <p:nvPr/>
          </p:nvSpPr>
          <p:spPr>
            <a:xfrm>
              <a:off x="12790169" y="7726680"/>
              <a:ext cx="1748789" cy="480059"/>
            </a:xfrm>
            <a:custGeom>
              <a:avLst/>
              <a:gdLst/>
              <a:ahLst/>
              <a:cxnLst/>
              <a:rect l="l" t="t" r="r" b="b"/>
              <a:pathLst>
                <a:path w="1748790" h="480059">
                  <a:moveTo>
                    <a:pt x="0" y="480060"/>
                  </a:moveTo>
                  <a:lnTo>
                    <a:pt x="1748789" y="480060"/>
                  </a:lnTo>
                  <a:lnTo>
                    <a:pt x="1748789" y="0"/>
                  </a:lnTo>
                  <a:lnTo>
                    <a:pt x="0" y="0"/>
                  </a:lnTo>
                  <a:lnTo>
                    <a:pt x="0" y="480060"/>
                  </a:lnTo>
                  <a:close/>
                </a:path>
              </a:pathLst>
            </a:custGeom>
            <a:ln w="12700">
              <a:solidFill>
                <a:srgbClr val="6FAC46"/>
              </a:solidFill>
            </a:ln>
          </p:spPr>
          <p:txBody>
            <a:bodyPr wrap="square" lIns="0" tIns="0" rIns="0" bIns="0" rtlCol="0"/>
            <a:lstStyle/>
            <a:p>
              <a:endParaRPr/>
            </a:p>
          </p:txBody>
        </p:sp>
      </p:grpSp>
      <p:sp>
        <p:nvSpPr>
          <p:cNvPr id="25" name="object 25"/>
          <p:cNvSpPr txBox="1"/>
          <p:nvPr/>
        </p:nvSpPr>
        <p:spPr>
          <a:xfrm>
            <a:off x="13536548" y="7859903"/>
            <a:ext cx="257810" cy="277495"/>
          </a:xfrm>
          <a:prstGeom prst="rect">
            <a:avLst/>
          </a:prstGeom>
        </p:spPr>
        <p:txBody>
          <a:bodyPr vert="horz" wrap="square" lIns="0" tIns="0" rIns="0" bIns="0" rtlCol="0">
            <a:spAutoFit/>
          </a:bodyPr>
          <a:lstStyle/>
          <a:p>
            <a:pPr marL="12700">
              <a:lnSpc>
                <a:spcPts val="1810"/>
              </a:lnSpc>
            </a:pPr>
            <a:fld id="{81D60167-4931-47E6-BA6A-407CBD079E47}" type="slidenum">
              <a:rPr sz="1800" spc="-25" dirty="0">
                <a:latin typeface="Calibri"/>
                <a:cs typeface="Calibri"/>
                <a:hlinkClick r:id="rId3"/>
              </a:rPr>
              <a:t>7</a:t>
            </a:fld>
            <a:endParaRPr sz="180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076818" y="3657610"/>
            <a:ext cx="6468745" cy="4572000"/>
            <a:chOff x="8076818" y="3657610"/>
            <a:chExt cx="6468745" cy="4572000"/>
          </a:xfrm>
        </p:grpSpPr>
        <p:pic>
          <p:nvPicPr>
            <p:cNvPr id="3" name="object 3"/>
            <p:cNvPicPr/>
            <p:nvPr/>
          </p:nvPicPr>
          <p:blipFill>
            <a:blip r:embed="rId2" cstate="print"/>
            <a:stretch>
              <a:fillRect/>
            </a:stretch>
          </p:blipFill>
          <p:spPr>
            <a:xfrm>
              <a:off x="8076818" y="3657610"/>
              <a:ext cx="6290563" cy="4571987"/>
            </a:xfrm>
            <a:prstGeom prst="rect">
              <a:avLst/>
            </a:prstGeom>
          </p:spPr>
        </p:pic>
        <p:sp>
          <p:nvSpPr>
            <p:cNvPr id="4" name="object 4">
              <a:hlinkClick r:id="rId3"/>
            </p:cNvPr>
            <p:cNvSpPr/>
            <p:nvPr/>
          </p:nvSpPr>
          <p:spPr>
            <a:xfrm>
              <a:off x="12790169" y="7726679"/>
              <a:ext cx="1748789" cy="480059"/>
            </a:xfrm>
            <a:custGeom>
              <a:avLst/>
              <a:gdLst/>
              <a:ahLst/>
              <a:cxnLst/>
              <a:rect l="l" t="t" r="r" b="b"/>
              <a:pathLst>
                <a:path w="1748790" h="480059">
                  <a:moveTo>
                    <a:pt x="1748789" y="0"/>
                  </a:moveTo>
                  <a:lnTo>
                    <a:pt x="0" y="0"/>
                  </a:lnTo>
                  <a:lnTo>
                    <a:pt x="0" y="480060"/>
                  </a:lnTo>
                  <a:lnTo>
                    <a:pt x="1748789" y="480060"/>
                  </a:lnTo>
                  <a:lnTo>
                    <a:pt x="1748789" y="0"/>
                  </a:lnTo>
                  <a:close/>
                </a:path>
              </a:pathLst>
            </a:custGeom>
            <a:solidFill>
              <a:srgbClr val="FFFFFF"/>
            </a:solidFill>
          </p:spPr>
          <p:txBody>
            <a:bodyPr wrap="square" lIns="0" tIns="0" rIns="0" bIns="0" rtlCol="0"/>
            <a:lstStyle/>
            <a:p>
              <a:endParaRPr/>
            </a:p>
          </p:txBody>
        </p:sp>
        <p:sp>
          <p:nvSpPr>
            <p:cNvPr id="5" name="object 5">
              <a:hlinkClick r:id="rId3"/>
            </p:cNvPr>
            <p:cNvSpPr/>
            <p:nvPr/>
          </p:nvSpPr>
          <p:spPr>
            <a:xfrm>
              <a:off x="12790169" y="7726679"/>
              <a:ext cx="1748789" cy="480059"/>
            </a:xfrm>
            <a:custGeom>
              <a:avLst/>
              <a:gdLst/>
              <a:ahLst/>
              <a:cxnLst/>
              <a:rect l="l" t="t" r="r" b="b"/>
              <a:pathLst>
                <a:path w="1748790" h="480059">
                  <a:moveTo>
                    <a:pt x="0" y="480060"/>
                  </a:moveTo>
                  <a:lnTo>
                    <a:pt x="1748789" y="480060"/>
                  </a:lnTo>
                  <a:lnTo>
                    <a:pt x="1748789" y="0"/>
                  </a:lnTo>
                  <a:lnTo>
                    <a:pt x="0" y="0"/>
                  </a:lnTo>
                  <a:lnTo>
                    <a:pt x="0" y="480060"/>
                  </a:lnTo>
                  <a:close/>
                </a:path>
              </a:pathLst>
            </a:custGeom>
            <a:ln w="12700">
              <a:solidFill>
                <a:srgbClr val="6FAC46"/>
              </a:solidFill>
            </a:ln>
          </p:spPr>
          <p:txBody>
            <a:bodyPr wrap="square" lIns="0" tIns="0" rIns="0" bIns="0" rtlCol="0"/>
            <a:lstStyle/>
            <a:p>
              <a:endParaRPr/>
            </a:p>
          </p:txBody>
        </p:sp>
      </p:grpSp>
      <p:sp>
        <p:nvSpPr>
          <p:cNvPr id="6" name="object 6"/>
          <p:cNvSpPr txBox="1"/>
          <p:nvPr/>
        </p:nvSpPr>
        <p:spPr>
          <a:xfrm>
            <a:off x="511860" y="345439"/>
            <a:ext cx="10827385" cy="1037590"/>
          </a:xfrm>
          <a:prstGeom prst="rect">
            <a:avLst/>
          </a:prstGeom>
        </p:spPr>
        <p:txBody>
          <a:bodyPr vert="horz" wrap="square" lIns="0" tIns="12700" rIns="0" bIns="0" rtlCol="0">
            <a:spAutoFit/>
          </a:bodyPr>
          <a:lstStyle/>
          <a:p>
            <a:pPr marL="3313429">
              <a:lnSpc>
                <a:spcPct val="100000"/>
              </a:lnSpc>
              <a:spcBef>
                <a:spcPts val="100"/>
              </a:spcBef>
            </a:pPr>
            <a:r>
              <a:rPr sz="2000" dirty="0">
                <a:solidFill>
                  <a:srgbClr val="4471C4"/>
                </a:solidFill>
                <a:latin typeface="Times New Roman"/>
                <a:cs typeface="Times New Roman"/>
              </a:rPr>
              <a:t>Correlation</a:t>
            </a:r>
            <a:r>
              <a:rPr sz="2000" spc="-60" dirty="0">
                <a:solidFill>
                  <a:srgbClr val="4471C4"/>
                </a:solidFill>
                <a:latin typeface="Times New Roman"/>
                <a:cs typeface="Times New Roman"/>
              </a:rPr>
              <a:t> </a:t>
            </a:r>
            <a:r>
              <a:rPr sz="2000" dirty="0">
                <a:solidFill>
                  <a:srgbClr val="4471C4"/>
                </a:solidFill>
                <a:latin typeface="Times New Roman"/>
                <a:cs typeface="Times New Roman"/>
              </a:rPr>
              <a:t>and</a:t>
            </a:r>
            <a:r>
              <a:rPr sz="2000" spc="-20" dirty="0">
                <a:solidFill>
                  <a:srgbClr val="4471C4"/>
                </a:solidFill>
                <a:latin typeface="Times New Roman"/>
                <a:cs typeface="Times New Roman"/>
              </a:rPr>
              <a:t> </a:t>
            </a:r>
            <a:r>
              <a:rPr sz="2000" spc="-10" dirty="0">
                <a:solidFill>
                  <a:srgbClr val="4471C4"/>
                </a:solidFill>
                <a:latin typeface="Times New Roman"/>
                <a:cs typeface="Times New Roman"/>
              </a:rPr>
              <a:t>Covariance</a:t>
            </a:r>
            <a:endParaRPr sz="2000">
              <a:latin typeface="Times New Roman"/>
              <a:cs typeface="Times New Roman"/>
            </a:endParaRPr>
          </a:p>
          <a:p>
            <a:pPr>
              <a:lnSpc>
                <a:spcPct val="100000"/>
              </a:lnSpc>
              <a:spcBef>
                <a:spcPts val="1110"/>
              </a:spcBef>
            </a:pPr>
            <a:endParaRPr sz="2000">
              <a:latin typeface="Times New Roman"/>
              <a:cs typeface="Times New Roman"/>
            </a:endParaRPr>
          </a:p>
          <a:p>
            <a:pPr marL="12700">
              <a:lnSpc>
                <a:spcPct val="100000"/>
              </a:lnSpc>
            </a:pPr>
            <a:r>
              <a:rPr sz="1800" dirty="0">
                <a:latin typeface="Times New Roman"/>
                <a:cs typeface="Times New Roman"/>
              </a:rPr>
              <a:t>Correlation</a:t>
            </a:r>
            <a:r>
              <a:rPr sz="1800" spc="-50" dirty="0">
                <a:latin typeface="Times New Roman"/>
                <a:cs typeface="Times New Roman"/>
              </a:rPr>
              <a:t> </a:t>
            </a:r>
            <a:r>
              <a:rPr sz="1800" dirty="0">
                <a:latin typeface="Times New Roman"/>
                <a:cs typeface="Times New Roman"/>
              </a:rPr>
              <a:t>and</a:t>
            </a:r>
            <a:r>
              <a:rPr sz="1800" spc="-30" dirty="0">
                <a:latin typeface="Times New Roman"/>
                <a:cs typeface="Times New Roman"/>
              </a:rPr>
              <a:t> </a:t>
            </a:r>
            <a:r>
              <a:rPr sz="1800" dirty="0">
                <a:latin typeface="Times New Roman"/>
                <a:cs typeface="Times New Roman"/>
              </a:rPr>
              <a:t>covariance</a:t>
            </a:r>
            <a:r>
              <a:rPr sz="1800" spc="-45" dirty="0">
                <a:latin typeface="Times New Roman"/>
                <a:cs typeface="Times New Roman"/>
              </a:rPr>
              <a:t> </a:t>
            </a:r>
            <a:r>
              <a:rPr sz="1800" dirty="0">
                <a:latin typeface="Times New Roman"/>
                <a:cs typeface="Times New Roman"/>
              </a:rPr>
              <a:t>both</a:t>
            </a:r>
            <a:r>
              <a:rPr sz="1800" spc="-30" dirty="0">
                <a:latin typeface="Times New Roman"/>
                <a:cs typeface="Times New Roman"/>
              </a:rPr>
              <a:t> </a:t>
            </a:r>
            <a:r>
              <a:rPr sz="1800" dirty="0">
                <a:latin typeface="Times New Roman"/>
                <a:cs typeface="Times New Roman"/>
              </a:rPr>
              <a:t>measure</a:t>
            </a:r>
            <a:r>
              <a:rPr sz="1800" spc="-30" dirty="0">
                <a:latin typeface="Times New Roman"/>
                <a:cs typeface="Times New Roman"/>
              </a:rPr>
              <a:t> </a:t>
            </a:r>
            <a:r>
              <a:rPr sz="1800" dirty="0">
                <a:latin typeface="Times New Roman"/>
                <a:cs typeface="Times New Roman"/>
              </a:rPr>
              <a:t>the</a:t>
            </a:r>
            <a:r>
              <a:rPr sz="1800" spc="-30" dirty="0">
                <a:latin typeface="Times New Roman"/>
                <a:cs typeface="Times New Roman"/>
              </a:rPr>
              <a:t> </a:t>
            </a:r>
            <a:r>
              <a:rPr sz="1800" dirty="0">
                <a:latin typeface="Times New Roman"/>
                <a:cs typeface="Times New Roman"/>
              </a:rPr>
              <a:t>relationship</a:t>
            </a:r>
            <a:r>
              <a:rPr sz="1800" spc="-45" dirty="0">
                <a:latin typeface="Times New Roman"/>
                <a:cs typeface="Times New Roman"/>
              </a:rPr>
              <a:t> </a:t>
            </a:r>
            <a:r>
              <a:rPr sz="1800" dirty="0">
                <a:latin typeface="Times New Roman"/>
                <a:cs typeface="Times New Roman"/>
              </a:rPr>
              <a:t>between</a:t>
            </a:r>
            <a:r>
              <a:rPr sz="1800" spc="-50" dirty="0">
                <a:latin typeface="Times New Roman"/>
                <a:cs typeface="Times New Roman"/>
              </a:rPr>
              <a:t> </a:t>
            </a:r>
            <a:r>
              <a:rPr sz="1800" dirty="0">
                <a:latin typeface="Times New Roman"/>
                <a:cs typeface="Times New Roman"/>
              </a:rPr>
              <a:t>two</a:t>
            </a:r>
            <a:r>
              <a:rPr sz="1800" spc="-30" dirty="0">
                <a:latin typeface="Times New Roman"/>
                <a:cs typeface="Times New Roman"/>
              </a:rPr>
              <a:t> </a:t>
            </a:r>
            <a:r>
              <a:rPr sz="1800" dirty="0">
                <a:latin typeface="Times New Roman"/>
                <a:cs typeface="Times New Roman"/>
              </a:rPr>
              <a:t>variables,</a:t>
            </a:r>
            <a:r>
              <a:rPr sz="1800" spc="-50" dirty="0">
                <a:latin typeface="Times New Roman"/>
                <a:cs typeface="Times New Roman"/>
              </a:rPr>
              <a:t> </a:t>
            </a:r>
            <a:r>
              <a:rPr sz="1800" dirty="0">
                <a:latin typeface="Times New Roman"/>
                <a:cs typeface="Times New Roman"/>
              </a:rPr>
              <a:t>but</a:t>
            </a:r>
            <a:r>
              <a:rPr sz="1800" spc="-30" dirty="0">
                <a:latin typeface="Times New Roman"/>
                <a:cs typeface="Times New Roman"/>
              </a:rPr>
              <a:t> </a:t>
            </a:r>
            <a:r>
              <a:rPr sz="1800" dirty="0">
                <a:latin typeface="Times New Roman"/>
                <a:cs typeface="Times New Roman"/>
              </a:rPr>
              <a:t>they</a:t>
            </a:r>
            <a:r>
              <a:rPr sz="1800" spc="-40" dirty="0">
                <a:latin typeface="Times New Roman"/>
                <a:cs typeface="Times New Roman"/>
              </a:rPr>
              <a:t> </a:t>
            </a:r>
            <a:r>
              <a:rPr sz="1800" dirty="0">
                <a:latin typeface="Times New Roman"/>
                <a:cs typeface="Times New Roman"/>
              </a:rPr>
              <a:t>differ</a:t>
            </a:r>
            <a:r>
              <a:rPr sz="1800" spc="-35" dirty="0">
                <a:latin typeface="Times New Roman"/>
                <a:cs typeface="Times New Roman"/>
              </a:rPr>
              <a:t> </a:t>
            </a:r>
            <a:r>
              <a:rPr sz="1800" dirty="0">
                <a:latin typeface="Times New Roman"/>
                <a:cs typeface="Times New Roman"/>
              </a:rPr>
              <a:t>in</a:t>
            </a:r>
            <a:r>
              <a:rPr sz="1800" spc="-30" dirty="0">
                <a:latin typeface="Times New Roman"/>
                <a:cs typeface="Times New Roman"/>
              </a:rPr>
              <a:t> </a:t>
            </a:r>
            <a:r>
              <a:rPr sz="1800" dirty="0">
                <a:latin typeface="Times New Roman"/>
                <a:cs typeface="Times New Roman"/>
              </a:rPr>
              <a:t>what</a:t>
            </a:r>
            <a:r>
              <a:rPr sz="1800" spc="-30" dirty="0">
                <a:latin typeface="Times New Roman"/>
                <a:cs typeface="Times New Roman"/>
              </a:rPr>
              <a:t> </a:t>
            </a:r>
            <a:r>
              <a:rPr sz="1800" dirty="0">
                <a:latin typeface="Times New Roman"/>
                <a:cs typeface="Times New Roman"/>
              </a:rPr>
              <a:t>they</a:t>
            </a:r>
            <a:r>
              <a:rPr sz="1800" spc="-40" dirty="0">
                <a:latin typeface="Times New Roman"/>
                <a:cs typeface="Times New Roman"/>
              </a:rPr>
              <a:t> </a:t>
            </a:r>
            <a:r>
              <a:rPr sz="1800" spc="-10" dirty="0">
                <a:latin typeface="Times New Roman"/>
                <a:cs typeface="Times New Roman"/>
              </a:rPr>
              <a:t>quantify.</a:t>
            </a:r>
            <a:endParaRPr sz="1800">
              <a:latin typeface="Times New Roman"/>
              <a:cs typeface="Times New Roman"/>
            </a:endParaRPr>
          </a:p>
        </p:txBody>
      </p:sp>
      <p:sp>
        <p:nvSpPr>
          <p:cNvPr id="7" name="object 7"/>
          <p:cNvSpPr txBox="1"/>
          <p:nvPr/>
        </p:nvSpPr>
        <p:spPr>
          <a:xfrm>
            <a:off x="1275714" y="1775917"/>
            <a:ext cx="1294765" cy="331470"/>
          </a:xfrm>
          <a:prstGeom prst="rect">
            <a:avLst/>
          </a:prstGeom>
        </p:spPr>
        <p:txBody>
          <a:bodyPr vert="horz" wrap="square" lIns="0" tIns="13335" rIns="0" bIns="0" rtlCol="0">
            <a:spAutoFit/>
          </a:bodyPr>
          <a:lstStyle/>
          <a:p>
            <a:pPr marL="12700">
              <a:lnSpc>
                <a:spcPct val="100000"/>
              </a:lnSpc>
              <a:spcBef>
                <a:spcPts val="105"/>
              </a:spcBef>
            </a:pPr>
            <a:r>
              <a:rPr sz="2000" b="1" spc="-10" dirty="0">
                <a:solidFill>
                  <a:srgbClr val="4471C4"/>
                </a:solidFill>
                <a:latin typeface="Times New Roman"/>
                <a:cs typeface="Times New Roman"/>
              </a:rPr>
              <a:t>Correlation</a:t>
            </a:r>
            <a:endParaRPr sz="2000">
              <a:latin typeface="Times New Roman"/>
              <a:cs typeface="Times New Roman"/>
            </a:endParaRPr>
          </a:p>
        </p:txBody>
      </p:sp>
      <p:sp>
        <p:nvSpPr>
          <p:cNvPr id="8" name="object 8"/>
          <p:cNvSpPr txBox="1"/>
          <p:nvPr/>
        </p:nvSpPr>
        <p:spPr>
          <a:xfrm>
            <a:off x="546303" y="2342134"/>
            <a:ext cx="6659880" cy="1259840"/>
          </a:xfrm>
          <a:prstGeom prst="rect">
            <a:avLst/>
          </a:prstGeom>
        </p:spPr>
        <p:txBody>
          <a:bodyPr vert="horz" wrap="square" lIns="0" tIns="12700" rIns="0" bIns="0" rtlCol="0">
            <a:spAutoFit/>
          </a:bodyPr>
          <a:lstStyle/>
          <a:p>
            <a:pPr marL="12700" marR="5080" algn="just">
              <a:lnSpc>
                <a:spcPct val="150000"/>
              </a:lnSpc>
              <a:spcBef>
                <a:spcPts val="100"/>
              </a:spcBef>
            </a:pPr>
            <a:r>
              <a:rPr sz="1800" dirty="0">
                <a:solidFill>
                  <a:srgbClr val="3A3535"/>
                </a:solidFill>
                <a:latin typeface="Times New Roman"/>
                <a:cs typeface="Times New Roman"/>
              </a:rPr>
              <a:t>Measures</a:t>
            </a:r>
            <a:r>
              <a:rPr sz="1800" spc="-15" dirty="0">
                <a:solidFill>
                  <a:srgbClr val="3A3535"/>
                </a:solidFill>
                <a:latin typeface="Times New Roman"/>
                <a:cs typeface="Times New Roman"/>
              </a:rPr>
              <a:t> </a:t>
            </a:r>
            <a:r>
              <a:rPr sz="1800" dirty="0">
                <a:solidFill>
                  <a:srgbClr val="3A3535"/>
                </a:solidFill>
                <a:latin typeface="Times New Roman"/>
                <a:cs typeface="Times New Roman"/>
              </a:rPr>
              <a:t>the</a:t>
            </a:r>
            <a:r>
              <a:rPr sz="1800" spc="-15" dirty="0">
                <a:solidFill>
                  <a:srgbClr val="3A3535"/>
                </a:solidFill>
                <a:latin typeface="Times New Roman"/>
                <a:cs typeface="Times New Roman"/>
              </a:rPr>
              <a:t> </a:t>
            </a:r>
            <a:r>
              <a:rPr sz="1800" dirty="0">
                <a:solidFill>
                  <a:srgbClr val="3A3535"/>
                </a:solidFill>
                <a:latin typeface="Times New Roman"/>
                <a:cs typeface="Times New Roman"/>
              </a:rPr>
              <a:t>strength</a:t>
            </a:r>
            <a:r>
              <a:rPr sz="1800" spc="-15" dirty="0">
                <a:solidFill>
                  <a:srgbClr val="3A3535"/>
                </a:solidFill>
                <a:latin typeface="Times New Roman"/>
                <a:cs typeface="Times New Roman"/>
              </a:rPr>
              <a:t> </a:t>
            </a:r>
            <a:r>
              <a:rPr sz="1800" dirty="0">
                <a:solidFill>
                  <a:srgbClr val="3A3535"/>
                </a:solidFill>
                <a:latin typeface="Times New Roman"/>
                <a:cs typeface="Times New Roman"/>
              </a:rPr>
              <a:t>and</a:t>
            </a:r>
            <a:r>
              <a:rPr sz="1800" spc="-20" dirty="0">
                <a:solidFill>
                  <a:srgbClr val="3A3535"/>
                </a:solidFill>
                <a:latin typeface="Times New Roman"/>
                <a:cs typeface="Times New Roman"/>
              </a:rPr>
              <a:t> </a:t>
            </a:r>
            <a:r>
              <a:rPr sz="1800" dirty="0">
                <a:solidFill>
                  <a:srgbClr val="3A3535"/>
                </a:solidFill>
                <a:latin typeface="Times New Roman"/>
                <a:cs typeface="Times New Roman"/>
              </a:rPr>
              <a:t>direction</a:t>
            </a:r>
            <a:r>
              <a:rPr sz="1800" spc="-10" dirty="0">
                <a:solidFill>
                  <a:srgbClr val="3A3535"/>
                </a:solidFill>
                <a:latin typeface="Times New Roman"/>
                <a:cs typeface="Times New Roman"/>
              </a:rPr>
              <a:t> </a:t>
            </a:r>
            <a:r>
              <a:rPr sz="1800" dirty="0">
                <a:solidFill>
                  <a:srgbClr val="3A3535"/>
                </a:solidFill>
                <a:latin typeface="Times New Roman"/>
                <a:cs typeface="Times New Roman"/>
              </a:rPr>
              <a:t>of</a:t>
            </a:r>
            <a:r>
              <a:rPr sz="1800" spc="-20" dirty="0">
                <a:solidFill>
                  <a:srgbClr val="3A3535"/>
                </a:solidFill>
                <a:latin typeface="Times New Roman"/>
                <a:cs typeface="Times New Roman"/>
              </a:rPr>
              <a:t> </a:t>
            </a:r>
            <a:r>
              <a:rPr sz="1800" dirty="0">
                <a:solidFill>
                  <a:srgbClr val="3A3535"/>
                </a:solidFill>
                <a:latin typeface="Times New Roman"/>
                <a:cs typeface="Times New Roman"/>
              </a:rPr>
              <a:t>a</a:t>
            </a:r>
            <a:r>
              <a:rPr sz="1800" spc="-20" dirty="0">
                <a:solidFill>
                  <a:srgbClr val="3A3535"/>
                </a:solidFill>
                <a:latin typeface="Times New Roman"/>
                <a:cs typeface="Times New Roman"/>
              </a:rPr>
              <a:t> </a:t>
            </a:r>
            <a:r>
              <a:rPr sz="1800" dirty="0">
                <a:solidFill>
                  <a:srgbClr val="3A3535"/>
                </a:solidFill>
                <a:latin typeface="Times New Roman"/>
                <a:cs typeface="Times New Roman"/>
              </a:rPr>
              <a:t>linear</a:t>
            </a:r>
            <a:r>
              <a:rPr sz="1800" spc="-20" dirty="0">
                <a:solidFill>
                  <a:srgbClr val="3A3535"/>
                </a:solidFill>
                <a:latin typeface="Times New Roman"/>
                <a:cs typeface="Times New Roman"/>
              </a:rPr>
              <a:t> </a:t>
            </a:r>
            <a:r>
              <a:rPr sz="1800" dirty="0">
                <a:solidFill>
                  <a:srgbClr val="3A3535"/>
                </a:solidFill>
                <a:latin typeface="Times New Roman"/>
                <a:cs typeface="Times New Roman"/>
              </a:rPr>
              <a:t>relationship</a:t>
            </a:r>
            <a:r>
              <a:rPr sz="1800" spc="-15" dirty="0">
                <a:solidFill>
                  <a:srgbClr val="3A3535"/>
                </a:solidFill>
                <a:latin typeface="Times New Roman"/>
                <a:cs typeface="Times New Roman"/>
              </a:rPr>
              <a:t> </a:t>
            </a:r>
            <a:r>
              <a:rPr sz="1800" dirty="0">
                <a:solidFill>
                  <a:srgbClr val="3A3535"/>
                </a:solidFill>
                <a:latin typeface="Times New Roman"/>
                <a:cs typeface="Times New Roman"/>
              </a:rPr>
              <a:t>between</a:t>
            </a:r>
            <a:r>
              <a:rPr sz="1800" spc="-10" dirty="0">
                <a:solidFill>
                  <a:srgbClr val="3A3535"/>
                </a:solidFill>
                <a:latin typeface="Times New Roman"/>
                <a:cs typeface="Times New Roman"/>
              </a:rPr>
              <a:t> </a:t>
            </a:r>
            <a:r>
              <a:rPr sz="1800" spc="-25" dirty="0">
                <a:solidFill>
                  <a:srgbClr val="3A3535"/>
                </a:solidFill>
                <a:latin typeface="Times New Roman"/>
                <a:cs typeface="Times New Roman"/>
              </a:rPr>
              <a:t>two </a:t>
            </a:r>
            <a:r>
              <a:rPr sz="1800" dirty="0">
                <a:solidFill>
                  <a:srgbClr val="3A3535"/>
                </a:solidFill>
                <a:latin typeface="Times New Roman"/>
                <a:cs typeface="Times New Roman"/>
              </a:rPr>
              <a:t>variables,</a:t>
            </a:r>
            <a:r>
              <a:rPr sz="1800" spc="25" dirty="0">
                <a:solidFill>
                  <a:srgbClr val="3A3535"/>
                </a:solidFill>
                <a:latin typeface="Times New Roman"/>
                <a:cs typeface="Times New Roman"/>
              </a:rPr>
              <a:t> </a:t>
            </a:r>
            <a:r>
              <a:rPr sz="1800" dirty="0">
                <a:solidFill>
                  <a:srgbClr val="3A3535"/>
                </a:solidFill>
                <a:latin typeface="Times New Roman"/>
                <a:cs typeface="Times New Roman"/>
              </a:rPr>
              <a:t>ranging</a:t>
            </a:r>
            <a:r>
              <a:rPr sz="1800" spc="15" dirty="0">
                <a:solidFill>
                  <a:srgbClr val="3A3535"/>
                </a:solidFill>
                <a:latin typeface="Times New Roman"/>
                <a:cs typeface="Times New Roman"/>
              </a:rPr>
              <a:t> </a:t>
            </a:r>
            <a:r>
              <a:rPr sz="1800" dirty="0">
                <a:solidFill>
                  <a:srgbClr val="3A3535"/>
                </a:solidFill>
                <a:latin typeface="Times New Roman"/>
                <a:cs typeface="Times New Roman"/>
              </a:rPr>
              <a:t>from</a:t>
            </a:r>
            <a:r>
              <a:rPr sz="1800" spc="10" dirty="0">
                <a:solidFill>
                  <a:srgbClr val="3A3535"/>
                </a:solidFill>
                <a:latin typeface="Times New Roman"/>
                <a:cs typeface="Times New Roman"/>
              </a:rPr>
              <a:t> </a:t>
            </a:r>
            <a:r>
              <a:rPr sz="1800" spc="-10" dirty="0">
                <a:solidFill>
                  <a:srgbClr val="3A3535"/>
                </a:solidFill>
                <a:latin typeface="Times New Roman"/>
                <a:cs typeface="Times New Roman"/>
              </a:rPr>
              <a:t>-</a:t>
            </a:r>
            <a:r>
              <a:rPr sz="1800" dirty="0">
                <a:solidFill>
                  <a:srgbClr val="3A3535"/>
                </a:solidFill>
                <a:latin typeface="Times New Roman"/>
                <a:cs typeface="Times New Roman"/>
              </a:rPr>
              <a:t>1</a:t>
            </a:r>
            <a:r>
              <a:rPr sz="1800" spc="15" dirty="0">
                <a:solidFill>
                  <a:srgbClr val="3A3535"/>
                </a:solidFill>
                <a:latin typeface="Times New Roman"/>
                <a:cs typeface="Times New Roman"/>
              </a:rPr>
              <a:t> </a:t>
            </a:r>
            <a:r>
              <a:rPr sz="1800" dirty="0">
                <a:solidFill>
                  <a:srgbClr val="3A3535"/>
                </a:solidFill>
                <a:latin typeface="Times New Roman"/>
                <a:cs typeface="Times New Roman"/>
              </a:rPr>
              <a:t>(strong</a:t>
            </a:r>
            <a:r>
              <a:rPr sz="1800" spc="20" dirty="0">
                <a:solidFill>
                  <a:srgbClr val="3A3535"/>
                </a:solidFill>
                <a:latin typeface="Times New Roman"/>
                <a:cs typeface="Times New Roman"/>
              </a:rPr>
              <a:t> </a:t>
            </a:r>
            <a:r>
              <a:rPr sz="1800" dirty="0">
                <a:solidFill>
                  <a:srgbClr val="3A3535"/>
                </a:solidFill>
                <a:latin typeface="Times New Roman"/>
                <a:cs typeface="Times New Roman"/>
              </a:rPr>
              <a:t>negative)</a:t>
            </a:r>
            <a:r>
              <a:rPr sz="1800" spc="10" dirty="0">
                <a:solidFill>
                  <a:srgbClr val="3A3535"/>
                </a:solidFill>
                <a:latin typeface="Times New Roman"/>
                <a:cs typeface="Times New Roman"/>
              </a:rPr>
              <a:t> </a:t>
            </a:r>
            <a:r>
              <a:rPr sz="1800" dirty="0">
                <a:solidFill>
                  <a:srgbClr val="3A3535"/>
                </a:solidFill>
                <a:latin typeface="Times New Roman"/>
                <a:cs typeface="Times New Roman"/>
              </a:rPr>
              <a:t>to</a:t>
            </a:r>
            <a:r>
              <a:rPr sz="1800" spc="5" dirty="0">
                <a:solidFill>
                  <a:srgbClr val="3A3535"/>
                </a:solidFill>
                <a:latin typeface="Times New Roman"/>
                <a:cs typeface="Times New Roman"/>
              </a:rPr>
              <a:t> </a:t>
            </a:r>
            <a:r>
              <a:rPr sz="1800" dirty="0">
                <a:solidFill>
                  <a:srgbClr val="3A3535"/>
                </a:solidFill>
                <a:latin typeface="Times New Roman"/>
                <a:cs typeface="Times New Roman"/>
              </a:rPr>
              <a:t>+1</a:t>
            </a:r>
            <a:r>
              <a:rPr sz="1800" spc="20" dirty="0">
                <a:solidFill>
                  <a:srgbClr val="3A3535"/>
                </a:solidFill>
                <a:latin typeface="Times New Roman"/>
                <a:cs typeface="Times New Roman"/>
              </a:rPr>
              <a:t> </a:t>
            </a:r>
            <a:r>
              <a:rPr sz="1800" dirty="0">
                <a:solidFill>
                  <a:srgbClr val="3A3535"/>
                </a:solidFill>
                <a:latin typeface="Times New Roman"/>
                <a:cs typeface="Times New Roman"/>
              </a:rPr>
              <a:t>(strong</a:t>
            </a:r>
            <a:r>
              <a:rPr sz="1800" spc="20" dirty="0">
                <a:solidFill>
                  <a:srgbClr val="3A3535"/>
                </a:solidFill>
                <a:latin typeface="Times New Roman"/>
                <a:cs typeface="Times New Roman"/>
              </a:rPr>
              <a:t> </a:t>
            </a:r>
            <a:r>
              <a:rPr sz="1800" dirty="0">
                <a:solidFill>
                  <a:srgbClr val="3A3535"/>
                </a:solidFill>
                <a:latin typeface="Times New Roman"/>
                <a:cs typeface="Times New Roman"/>
              </a:rPr>
              <a:t>positive).</a:t>
            </a:r>
            <a:r>
              <a:rPr sz="1800" spc="25" dirty="0">
                <a:solidFill>
                  <a:srgbClr val="3A3535"/>
                </a:solidFill>
                <a:latin typeface="Times New Roman"/>
                <a:cs typeface="Times New Roman"/>
              </a:rPr>
              <a:t> </a:t>
            </a:r>
            <a:r>
              <a:rPr sz="1800" dirty="0">
                <a:solidFill>
                  <a:srgbClr val="3A3535"/>
                </a:solidFill>
                <a:latin typeface="Times New Roman"/>
                <a:cs typeface="Times New Roman"/>
              </a:rPr>
              <a:t>It</a:t>
            </a:r>
            <a:r>
              <a:rPr sz="1800" spc="20" dirty="0">
                <a:solidFill>
                  <a:srgbClr val="3A3535"/>
                </a:solidFill>
                <a:latin typeface="Times New Roman"/>
                <a:cs typeface="Times New Roman"/>
              </a:rPr>
              <a:t> </a:t>
            </a:r>
            <a:r>
              <a:rPr sz="1800" spc="-25" dirty="0">
                <a:solidFill>
                  <a:srgbClr val="3A3535"/>
                </a:solidFill>
                <a:latin typeface="Times New Roman"/>
                <a:cs typeface="Times New Roman"/>
              </a:rPr>
              <a:t>is </a:t>
            </a:r>
            <a:r>
              <a:rPr sz="1800" dirty="0">
                <a:solidFill>
                  <a:srgbClr val="3A3535"/>
                </a:solidFill>
                <a:latin typeface="Times New Roman"/>
                <a:cs typeface="Times New Roman"/>
              </a:rPr>
              <a:t>a</a:t>
            </a:r>
            <a:r>
              <a:rPr sz="1800" spc="-55" dirty="0">
                <a:solidFill>
                  <a:srgbClr val="3A3535"/>
                </a:solidFill>
                <a:latin typeface="Times New Roman"/>
                <a:cs typeface="Times New Roman"/>
              </a:rPr>
              <a:t> </a:t>
            </a:r>
            <a:r>
              <a:rPr sz="1800" dirty="0">
                <a:solidFill>
                  <a:srgbClr val="3A3535"/>
                </a:solidFill>
                <a:latin typeface="Times New Roman"/>
                <a:cs typeface="Times New Roman"/>
              </a:rPr>
              <a:t>dimensionless</a:t>
            </a:r>
            <a:r>
              <a:rPr sz="1800" spc="-55" dirty="0">
                <a:solidFill>
                  <a:srgbClr val="3A3535"/>
                </a:solidFill>
                <a:latin typeface="Times New Roman"/>
                <a:cs typeface="Times New Roman"/>
              </a:rPr>
              <a:t> </a:t>
            </a:r>
            <a:r>
              <a:rPr sz="1800" spc="-10" dirty="0">
                <a:solidFill>
                  <a:srgbClr val="3A3535"/>
                </a:solidFill>
                <a:latin typeface="Times New Roman"/>
                <a:cs typeface="Times New Roman"/>
              </a:rPr>
              <a:t>value.</a:t>
            </a:r>
            <a:endParaRPr sz="1800">
              <a:latin typeface="Times New Roman"/>
              <a:cs typeface="Times New Roman"/>
            </a:endParaRPr>
          </a:p>
        </p:txBody>
      </p:sp>
      <p:pic>
        <p:nvPicPr>
          <p:cNvPr id="9" name="object 9"/>
          <p:cNvPicPr/>
          <p:nvPr/>
        </p:nvPicPr>
        <p:blipFill>
          <a:blip r:embed="rId4" cstate="print"/>
          <a:stretch>
            <a:fillRect/>
          </a:stretch>
        </p:blipFill>
        <p:spPr>
          <a:xfrm>
            <a:off x="57538" y="4362701"/>
            <a:ext cx="5315069" cy="3596146"/>
          </a:xfrm>
          <a:prstGeom prst="rect">
            <a:avLst/>
          </a:prstGeom>
        </p:spPr>
      </p:pic>
      <p:sp>
        <p:nvSpPr>
          <p:cNvPr id="10" name="object 10"/>
          <p:cNvSpPr txBox="1"/>
          <p:nvPr/>
        </p:nvSpPr>
        <p:spPr>
          <a:xfrm>
            <a:off x="7723378" y="1485721"/>
            <a:ext cx="6657975" cy="2023745"/>
          </a:xfrm>
          <a:prstGeom prst="rect">
            <a:avLst/>
          </a:prstGeom>
        </p:spPr>
        <p:txBody>
          <a:bodyPr vert="horz" wrap="square" lIns="0" tIns="109855" rIns="0" bIns="0" rtlCol="0">
            <a:spAutoFit/>
          </a:bodyPr>
          <a:lstStyle/>
          <a:p>
            <a:pPr marL="1424305">
              <a:lnSpc>
                <a:spcPct val="100000"/>
              </a:lnSpc>
              <a:spcBef>
                <a:spcPts val="865"/>
              </a:spcBef>
            </a:pPr>
            <a:r>
              <a:rPr sz="2000" b="1" spc="-10" dirty="0">
                <a:solidFill>
                  <a:srgbClr val="4471C4"/>
                </a:solidFill>
                <a:latin typeface="Times New Roman"/>
                <a:cs typeface="Times New Roman"/>
              </a:rPr>
              <a:t>Covariance</a:t>
            </a:r>
            <a:endParaRPr sz="2000">
              <a:latin typeface="Times New Roman"/>
              <a:cs typeface="Times New Roman"/>
            </a:endParaRPr>
          </a:p>
          <a:p>
            <a:pPr marL="12700">
              <a:lnSpc>
                <a:spcPct val="100000"/>
              </a:lnSpc>
              <a:spcBef>
                <a:spcPts val="685"/>
              </a:spcBef>
            </a:pPr>
            <a:r>
              <a:rPr sz="1800" dirty="0">
                <a:solidFill>
                  <a:srgbClr val="3A3535"/>
                </a:solidFill>
                <a:latin typeface="Times New Roman"/>
                <a:cs typeface="Times New Roman"/>
              </a:rPr>
              <a:t>Measures</a:t>
            </a:r>
            <a:r>
              <a:rPr sz="1800" spc="5" dirty="0">
                <a:solidFill>
                  <a:srgbClr val="3A3535"/>
                </a:solidFill>
                <a:latin typeface="Times New Roman"/>
                <a:cs typeface="Times New Roman"/>
              </a:rPr>
              <a:t> </a:t>
            </a:r>
            <a:r>
              <a:rPr sz="1800" dirty="0">
                <a:solidFill>
                  <a:srgbClr val="3A3535"/>
                </a:solidFill>
                <a:latin typeface="Times New Roman"/>
                <a:cs typeface="Times New Roman"/>
              </a:rPr>
              <a:t>how</a:t>
            </a:r>
            <a:r>
              <a:rPr sz="1800" spc="-10" dirty="0">
                <a:solidFill>
                  <a:srgbClr val="3A3535"/>
                </a:solidFill>
                <a:latin typeface="Times New Roman"/>
                <a:cs typeface="Times New Roman"/>
              </a:rPr>
              <a:t> </a:t>
            </a:r>
            <a:r>
              <a:rPr sz="1800" dirty="0">
                <a:solidFill>
                  <a:srgbClr val="3A3535"/>
                </a:solidFill>
                <a:latin typeface="Times New Roman"/>
                <a:cs typeface="Times New Roman"/>
              </a:rPr>
              <a:t>much</a:t>
            </a:r>
            <a:r>
              <a:rPr sz="1800" spc="15" dirty="0">
                <a:solidFill>
                  <a:srgbClr val="3A3535"/>
                </a:solidFill>
                <a:latin typeface="Times New Roman"/>
                <a:cs typeface="Times New Roman"/>
              </a:rPr>
              <a:t> </a:t>
            </a:r>
            <a:r>
              <a:rPr sz="1800" dirty="0">
                <a:solidFill>
                  <a:srgbClr val="3A3535"/>
                </a:solidFill>
                <a:latin typeface="Times New Roman"/>
                <a:cs typeface="Times New Roman"/>
              </a:rPr>
              <a:t>two</a:t>
            </a:r>
            <a:r>
              <a:rPr sz="1800" spc="5" dirty="0">
                <a:solidFill>
                  <a:srgbClr val="3A3535"/>
                </a:solidFill>
                <a:latin typeface="Times New Roman"/>
                <a:cs typeface="Times New Roman"/>
              </a:rPr>
              <a:t> </a:t>
            </a:r>
            <a:r>
              <a:rPr sz="1800" dirty="0">
                <a:solidFill>
                  <a:srgbClr val="3A3535"/>
                </a:solidFill>
                <a:latin typeface="Times New Roman"/>
                <a:cs typeface="Times New Roman"/>
              </a:rPr>
              <a:t>variables</a:t>
            </a:r>
            <a:r>
              <a:rPr sz="1800" spc="5" dirty="0">
                <a:solidFill>
                  <a:srgbClr val="3A3535"/>
                </a:solidFill>
                <a:latin typeface="Times New Roman"/>
                <a:cs typeface="Times New Roman"/>
              </a:rPr>
              <a:t> </a:t>
            </a:r>
            <a:r>
              <a:rPr sz="1800" dirty="0">
                <a:solidFill>
                  <a:srgbClr val="3A3535"/>
                </a:solidFill>
                <a:latin typeface="Times New Roman"/>
                <a:cs typeface="Times New Roman"/>
              </a:rPr>
              <a:t>change</a:t>
            </a:r>
            <a:r>
              <a:rPr sz="1800" spc="5" dirty="0">
                <a:solidFill>
                  <a:srgbClr val="3A3535"/>
                </a:solidFill>
                <a:latin typeface="Times New Roman"/>
                <a:cs typeface="Times New Roman"/>
              </a:rPr>
              <a:t> </a:t>
            </a:r>
            <a:r>
              <a:rPr sz="1800" dirty="0">
                <a:solidFill>
                  <a:srgbClr val="3A3535"/>
                </a:solidFill>
                <a:latin typeface="Times New Roman"/>
                <a:cs typeface="Times New Roman"/>
              </a:rPr>
              <a:t>together. Positive </a:t>
            </a:r>
            <a:r>
              <a:rPr sz="1800" spc="-10" dirty="0">
                <a:solidFill>
                  <a:srgbClr val="3A3535"/>
                </a:solidFill>
                <a:latin typeface="Times New Roman"/>
                <a:cs typeface="Times New Roman"/>
              </a:rPr>
              <a:t>covariance</a:t>
            </a:r>
            <a:endParaRPr sz="1800">
              <a:latin typeface="Times New Roman"/>
              <a:cs typeface="Times New Roman"/>
            </a:endParaRPr>
          </a:p>
          <a:p>
            <a:pPr marL="12700">
              <a:lnSpc>
                <a:spcPct val="100000"/>
              </a:lnSpc>
              <a:spcBef>
                <a:spcPts val="1080"/>
              </a:spcBef>
            </a:pPr>
            <a:r>
              <a:rPr sz="1800" dirty="0">
                <a:solidFill>
                  <a:srgbClr val="3A3535"/>
                </a:solidFill>
                <a:latin typeface="Times New Roman"/>
                <a:cs typeface="Times New Roman"/>
              </a:rPr>
              <a:t>means</a:t>
            </a:r>
            <a:r>
              <a:rPr sz="1800" spc="125" dirty="0">
                <a:solidFill>
                  <a:srgbClr val="3A3535"/>
                </a:solidFill>
                <a:latin typeface="Times New Roman"/>
                <a:cs typeface="Times New Roman"/>
              </a:rPr>
              <a:t> </a:t>
            </a:r>
            <a:r>
              <a:rPr sz="1800" dirty="0">
                <a:solidFill>
                  <a:srgbClr val="3A3535"/>
                </a:solidFill>
                <a:latin typeface="Times New Roman"/>
                <a:cs typeface="Times New Roman"/>
              </a:rPr>
              <a:t>they</a:t>
            </a:r>
            <a:r>
              <a:rPr sz="1800" spc="125" dirty="0">
                <a:solidFill>
                  <a:srgbClr val="3A3535"/>
                </a:solidFill>
                <a:latin typeface="Times New Roman"/>
                <a:cs typeface="Times New Roman"/>
              </a:rPr>
              <a:t> </a:t>
            </a:r>
            <a:r>
              <a:rPr sz="1800" dirty="0">
                <a:solidFill>
                  <a:srgbClr val="3A3535"/>
                </a:solidFill>
                <a:latin typeface="Times New Roman"/>
                <a:cs typeface="Times New Roman"/>
              </a:rPr>
              <a:t>move</a:t>
            </a:r>
            <a:r>
              <a:rPr sz="1800" spc="125" dirty="0">
                <a:solidFill>
                  <a:srgbClr val="3A3535"/>
                </a:solidFill>
                <a:latin typeface="Times New Roman"/>
                <a:cs typeface="Times New Roman"/>
              </a:rPr>
              <a:t> </a:t>
            </a:r>
            <a:r>
              <a:rPr sz="1800" dirty="0">
                <a:solidFill>
                  <a:srgbClr val="3A3535"/>
                </a:solidFill>
                <a:latin typeface="Times New Roman"/>
                <a:cs typeface="Times New Roman"/>
              </a:rPr>
              <a:t>in</a:t>
            </a:r>
            <a:r>
              <a:rPr sz="1800" spc="114" dirty="0">
                <a:solidFill>
                  <a:srgbClr val="3A3535"/>
                </a:solidFill>
                <a:latin typeface="Times New Roman"/>
                <a:cs typeface="Times New Roman"/>
              </a:rPr>
              <a:t> </a:t>
            </a:r>
            <a:r>
              <a:rPr sz="1800" dirty="0">
                <a:solidFill>
                  <a:srgbClr val="3A3535"/>
                </a:solidFill>
                <a:latin typeface="Times New Roman"/>
                <a:cs typeface="Times New Roman"/>
              </a:rPr>
              <a:t>the</a:t>
            </a:r>
            <a:r>
              <a:rPr sz="1800" spc="125" dirty="0">
                <a:solidFill>
                  <a:srgbClr val="3A3535"/>
                </a:solidFill>
                <a:latin typeface="Times New Roman"/>
                <a:cs typeface="Times New Roman"/>
              </a:rPr>
              <a:t> </a:t>
            </a:r>
            <a:r>
              <a:rPr sz="1800" dirty="0">
                <a:solidFill>
                  <a:srgbClr val="3A3535"/>
                </a:solidFill>
                <a:latin typeface="Times New Roman"/>
                <a:cs typeface="Times New Roman"/>
              </a:rPr>
              <a:t>same</a:t>
            </a:r>
            <a:r>
              <a:rPr sz="1800" spc="125" dirty="0">
                <a:solidFill>
                  <a:srgbClr val="3A3535"/>
                </a:solidFill>
                <a:latin typeface="Times New Roman"/>
                <a:cs typeface="Times New Roman"/>
              </a:rPr>
              <a:t> </a:t>
            </a:r>
            <a:r>
              <a:rPr sz="1800" dirty="0">
                <a:solidFill>
                  <a:srgbClr val="3A3535"/>
                </a:solidFill>
                <a:latin typeface="Times New Roman"/>
                <a:cs typeface="Times New Roman"/>
              </a:rPr>
              <a:t>direction,</a:t>
            </a:r>
            <a:r>
              <a:rPr sz="1800" spc="120" dirty="0">
                <a:solidFill>
                  <a:srgbClr val="3A3535"/>
                </a:solidFill>
                <a:latin typeface="Times New Roman"/>
                <a:cs typeface="Times New Roman"/>
              </a:rPr>
              <a:t> </a:t>
            </a:r>
            <a:r>
              <a:rPr sz="1800" dirty="0">
                <a:solidFill>
                  <a:srgbClr val="3A3535"/>
                </a:solidFill>
                <a:latin typeface="Times New Roman"/>
                <a:cs typeface="Times New Roman"/>
              </a:rPr>
              <a:t>while</a:t>
            </a:r>
            <a:r>
              <a:rPr sz="1800" spc="125" dirty="0">
                <a:solidFill>
                  <a:srgbClr val="3A3535"/>
                </a:solidFill>
                <a:latin typeface="Times New Roman"/>
                <a:cs typeface="Times New Roman"/>
              </a:rPr>
              <a:t> </a:t>
            </a:r>
            <a:r>
              <a:rPr sz="1800" dirty="0">
                <a:solidFill>
                  <a:srgbClr val="3A3535"/>
                </a:solidFill>
                <a:latin typeface="Times New Roman"/>
                <a:cs typeface="Times New Roman"/>
              </a:rPr>
              <a:t>negative</a:t>
            </a:r>
            <a:r>
              <a:rPr sz="1800" spc="130" dirty="0">
                <a:solidFill>
                  <a:srgbClr val="3A3535"/>
                </a:solidFill>
                <a:latin typeface="Times New Roman"/>
                <a:cs typeface="Times New Roman"/>
              </a:rPr>
              <a:t> </a:t>
            </a:r>
            <a:r>
              <a:rPr sz="1800" dirty="0">
                <a:solidFill>
                  <a:srgbClr val="3A3535"/>
                </a:solidFill>
                <a:latin typeface="Times New Roman"/>
                <a:cs typeface="Times New Roman"/>
              </a:rPr>
              <a:t>means</a:t>
            </a:r>
            <a:r>
              <a:rPr sz="1800" spc="130" dirty="0">
                <a:solidFill>
                  <a:srgbClr val="3A3535"/>
                </a:solidFill>
                <a:latin typeface="Times New Roman"/>
                <a:cs typeface="Times New Roman"/>
              </a:rPr>
              <a:t> </a:t>
            </a:r>
            <a:r>
              <a:rPr sz="1800" spc="-10" dirty="0">
                <a:solidFill>
                  <a:srgbClr val="3A3535"/>
                </a:solidFill>
                <a:latin typeface="Times New Roman"/>
                <a:cs typeface="Times New Roman"/>
              </a:rPr>
              <a:t>inverse.</a:t>
            </a:r>
            <a:endParaRPr sz="1800">
              <a:latin typeface="Times New Roman"/>
              <a:cs typeface="Times New Roman"/>
            </a:endParaRPr>
          </a:p>
          <a:p>
            <a:pPr marL="12700">
              <a:lnSpc>
                <a:spcPct val="100000"/>
              </a:lnSpc>
              <a:spcBef>
                <a:spcPts val="1080"/>
              </a:spcBef>
            </a:pPr>
            <a:r>
              <a:rPr sz="1800" dirty="0">
                <a:solidFill>
                  <a:srgbClr val="3A3535"/>
                </a:solidFill>
                <a:latin typeface="Times New Roman"/>
                <a:cs typeface="Times New Roman"/>
              </a:rPr>
              <a:t>Unlike</a:t>
            </a:r>
            <a:r>
              <a:rPr sz="1800" spc="355" dirty="0">
                <a:solidFill>
                  <a:srgbClr val="3A3535"/>
                </a:solidFill>
                <a:latin typeface="Times New Roman"/>
                <a:cs typeface="Times New Roman"/>
              </a:rPr>
              <a:t> </a:t>
            </a:r>
            <a:r>
              <a:rPr sz="1800" dirty="0">
                <a:solidFill>
                  <a:srgbClr val="3A3535"/>
                </a:solidFill>
                <a:latin typeface="Times New Roman"/>
                <a:cs typeface="Times New Roman"/>
              </a:rPr>
              <a:t>correlation,</a:t>
            </a:r>
            <a:r>
              <a:rPr sz="1800" spc="350" dirty="0">
                <a:solidFill>
                  <a:srgbClr val="3A3535"/>
                </a:solidFill>
                <a:latin typeface="Times New Roman"/>
                <a:cs typeface="Times New Roman"/>
              </a:rPr>
              <a:t> </a:t>
            </a:r>
            <a:r>
              <a:rPr sz="1800" dirty="0">
                <a:solidFill>
                  <a:srgbClr val="3A3535"/>
                </a:solidFill>
                <a:latin typeface="Times New Roman"/>
                <a:cs typeface="Times New Roman"/>
              </a:rPr>
              <a:t>it</a:t>
            </a:r>
            <a:r>
              <a:rPr sz="1800" spc="345" dirty="0">
                <a:solidFill>
                  <a:srgbClr val="3A3535"/>
                </a:solidFill>
                <a:latin typeface="Times New Roman"/>
                <a:cs typeface="Times New Roman"/>
              </a:rPr>
              <a:t> </a:t>
            </a:r>
            <a:r>
              <a:rPr sz="1800" dirty="0">
                <a:solidFill>
                  <a:srgbClr val="3A3535"/>
                </a:solidFill>
                <a:latin typeface="Times New Roman"/>
                <a:cs typeface="Times New Roman"/>
              </a:rPr>
              <a:t>is</a:t>
            </a:r>
            <a:r>
              <a:rPr sz="1800" spc="345" dirty="0">
                <a:solidFill>
                  <a:srgbClr val="3A3535"/>
                </a:solidFill>
                <a:latin typeface="Times New Roman"/>
                <a:cs typeface="Times New Roman"/>
              </a:rPr>
              <a:t> </a:t>
            </a:r>
            <a:r>
              <a:rPr sz="1800" dirty="0">
                <a:solidFill>
                  <a:srgbClr val="3A3535"/>
                </a:solidFill>
                <a:latin typeface="Times New Roman"/>
                <a:cs typeface="Times New Roman"/>
              </a:rPr>
              <a:t>measured</a:t>
            </a:r>
            <a:r>
              <a:rPr sz="1800" spc="355" dirty="0">
                <a:solidFill>
                  <a:srgbClr val="3A3535"/>
                </a:solidFill>
                <a:latin typeface="Times New Roman"/>
                <a:cs typeface="Times New Roman"/>
              </a:rPr>
              <a:t> </a:t>
            </a:r>
            <a:r>
              <a:rPr sz="1800" dirty="0">
                <a:solidFill>
                  <a:srgbClr val="3A3535"/>
                </a:solidFill>
                <a:latin typeface="Times New Roman"/>
                <a:cs typeface="Times New Roman"/>
              </a:rPr>
              <a:t>in</a:t>
            </a:r>
            <a:r>
              <a:rPr sz="1800" spc="350" dirty="0">
                <a:solidFill>
                  <a:srgbClr val="3A3535"/>
                </a:solidFill>
                <a:latin typeface="Times New Roman"/>
                <a:cs typeface="Times New Roman"/>
              </a:rPr>
              <a:t> </a:t>
            </a:r>
            <a:r>
              <a:rPr sz="1800" dirty="0">
                <a:solidFill>
                  <a:srgbClr val="3A3535"/>
                </a:solidFill>
                <a:latin typeface="Times New Roman"/>
                <a:cs typeface="Times New Roman"/>
              </a:rPr>
              <a:t>units</a:t>
            </a:r>
            <a:r>
              <a:rPr sz="1800" spc="350" dirty="0">
                <a:solidFill>
                  <a:srgbClr val="3A3535"/>
                </a:solidFill>
                <a:latin typeface="Times New Roman"/>
                <a:cs typeface="Times New Roman"/>
              </a:rPr>
              <a:t> </a:t>
            </a:r>
            <a:r>
              <a:rPr sz="1800" dirty="0">
                <a:solidFill>
                  <a:srgbClr val="3A3535"/>
                </a:solidFill>
                <a:latin typeface="Times New Roman"/>
                <a:cs typeface="Times New Roman"/>
              </a:rPr>
              <a:t>and</a:t>
            </a:r>
            <a:r>
              <a:rPr sz="1800" spc="340" dirty="0">
                <a:solidFill>
                  <a:srgbClr val="3A3535"/>
                </a:solidFill>
                <a:latin typeface="Times New Roman"/>
                <a:cs typeface="Times New Roman"/>
              </a:rPr>
              <a:t> </a:t>
            </a:r>
            <a:r>
              <a:rPr sz="1800" dirty="0">
                <a:solidFill>
                  <a:srgbClr val="3A3535"/>
                </a:solidFill>
                <a:latin typeface="Times New Roman"/>
                <a:cs typeface="Times New Roman"/>
              </a:rPr>
              <a:t>does</a:t>
            </a:r>
            <a:r>
              <a:rPr sz="1800" spc="350" dirty="0">
                <a:solidFill>
                  <a:srgbClr val="3A3535"/>
                </a:solidFill>
                <a:latin typeface="Times New Roman"/>
                <a:cs typeface="Times New Roman"/>
              </a:rPr>
              <a:t> </a:t>
            </a:r>
            <a:r>
              <a:rPr sz="1800" dirty="0">
                <a:solidFill>
                  <a:srgbClr val="3A3535"/>
                </a:solidFill>
                <a:latin typeface="Times New Roman"/>
                <a:cs typeface="Times New Roman"/>
              </a:rPr>
              <a:t>not</a:t>
            </a:r>
            <a:r>
              <a:rPr sz="1800" spc="350" dirty="0">
                <a:solidFill>
                  <a:srgbClr val="3A3535"/>
                </a:solidFill>
                <a:latin typeface="Times New Roman"/>
                <a:cs typeface="Times New Roman"/>
              </a:rPr>
              <a:t> </a:t>
            </a:r>
            <a:r>
              <a:rPr sz="1800" dirty="0">
                <a:solidFill>
                  <a:srgbClr val="3A3535"/>
                </a:solidFill>
                <a:latin typeface="Times New Roman"/>
                <a:cs typeface="Times New Roman"/>
              </a:rPr>
              <a:t>indicate</a:t>
            </a:r>
            <a:r>
              <a:rPr sz="1800" spc="345" dirty="0">
                <a:solidFill>
                  <a:srgbClr val="3A3535"/>
                </a:solidFill>
                <a:latin typeface="Times New Roman"/>
                <a:cs typeface="Times New Roman"/>
              </a:rPr>
              <a:t> </a:t>
            </a:r>
            <a:r>
              <a:rPr sz="1800" spc="-25" dirty="0">
                <a:solidFill>
                  <a:srgbClr val="3A3535"/>
                </a:solidFill>
                <a:latin typeface="Times New Roman"/>
                <a:cs typeface="Times New Roman"/>
              </a:rPr>
              <a:t>the</a:t>
            </a:r>
            <a:endParaRPr sz="1800">
              <a:latin typeface="Times New Roman"/>
              <a:cs typeface="Times New Roman"/>
            </a:endParaRPr>
          </a:p>
          <a:p>
            <a:pPr marL="12700">
              <a:lnSpc>
                <a:spcPct val="100000"/>
              </a:lnSpc>
              <a:spcBef>
                <a:spcPts val="1085"/>
              </a:spcBef>
            </a:pPr>
            <a:r>
              <a:rPr sz="1800" dirty="0">
                <a:solidFill>
                  <a:srgbClr val="3A3535"/>
                </a:solidFill>
                <a:latin typeface="Times New Roman"/>
                <a:cs typeface="Times New Roman"/>
              </a:rPr>
              <a:t>strength</a:t>
            </a:r>
            <a:r>
              <a:rPr sz="1800" spc="-40" dirty="0">
                <a:solidFill>
                  <a:srgbClr val="3A3535"/>
                </a:solidFill>
                <a:latin typeface="Times New Roman"/>
                <a:cs typeface="Times New Roman"/>
              </a:rPr>
              <a:t> </a:t>
            </a:r>
            <a:r>
              <a:rPr sz="1800" dirty="0">
                <a:solidFill>
                  <a:srgbClr val="3A3535"/>
                </a:solidFill>
                <a:latin typeface="Times New Roman"/>
                <a:cs typeface="Times New Roman"/>
              </a:rPr>
              <a:t>of</a:t>
            </a:r>
            <a:r>
              <a:rPr sz="1800" spc="-35" dirty="0">
                <a:solidFill>
                  <a:srgbClr val="3A3535"/>
                </a:solidFill>
                <a:latin typeface="Times New Roman"/>
                <a:cs typeface="Times New Roman"/>
              </a:rPr>
              <a:t> </a:t>
            </a:r>
            <a:r>
              <a:rPr sz="1800" dirty="0">
                <a:solidFill>
                  <a:srgbClr val="3A3535"/>
                </a:solidFill>
                <a:latin typeface="Times New Roman"/>
                <a:cs typeface="Times New Roman"/>
              </a:rPr>
              <a:t>the</a:t>
            </a:r>
            <a:r>
              <a:rPr sz="1800" spc="-30" dirty="0">
                <a:solidFill>
                  <a:srgbClr val="3A3535"/>
                </a:solidFill>
                <a:latin typeface="Times New Roman"/>
                <a:cs typeface="Times New Roman"/>
              </a:rPr>
              <a:t> </a:t>
            </a:r>
            <a:r>
              <a:rPr sz="1800" spc="-10" dirty="0">
                <a:solidFill>
                  <a:srgbClr val="3A3535"/>
                </a:solidFill>
                <a:latin typeface="Times New Roman"/>
                <a:cs typeface="Times New Roman"/>
              </a:rPr>
              <a:t>relationship.</a:t>
            </a:r>
            <a:endParaRPr sz="1800">
              <a:latin typeface="Times New Roman"/>
              <a:cs typeface="Times New Roman"/>
            </a:endParaRPr>
          </a:p>
        </p:txBody>
      </p:sp>
      <p:sp>
        <p:nvSpPr>
          <p:cNvPr id="11" name="object 11"/>
          <p:cNvSpPr txBox="1"/>
          <p:nvPr/>
        </p:nvSpPr>
        <p:spPr>
          <a:xfrm>
            <a:off x="13536548" y="7859903"/>
            <a:ext cx="257810" cy="277495"/>
          </a:xfrm>
          <a:prstGeom prst="rect">
            <a:avLst/>
          </a:prstGeom>
        </p:spPr>
        <p:txBody>
          <a:bodyPr vert="horz" wrap="square" lIns="0" tIns="0" rIns="0" bIns="0" rtlCol="0">
            <a:spAutoFit/>
          </a:bodyPr>
          <a:lstStyle/>
          <a:p>
            <a:pPr marL="12700">
              <a:lnSpc>
                <a:spcPts val="1810"/>
              </a:lnSpc>
            </a:pPr>
            <a:fld id="{81D60167-4931-47E6-BA6A-407CBD079E47}" type="slidenum">
              <a:rPr sz="1800" spc="-25" dirty="0">
                <a:latin typeface="Calibri"/>
                <a:cs typeface="Calibri"/>
                <a:hlinkClick r:id="rId3"/>
              </a:rPr>
              <a:t>8</a:t>
            </a:fld>
            <a:endParaRPr sz="180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91007" rIns="0" bIns="0" rtlCol="0">
            <a:spAutoFit/>
          </a:bodyPr>
          <a:lstStyle/>
          <a:p>
            <a:pPr marL="12700">
              <a:lnSpc>
                <a:spcPct val="100000"/>
              </a:lnSpc>
              <a:spcBef>
                <a:spcPts val="100"/>
              </a:spcBef>
            </a:pPr>
            <a:r>
              <a:rPr dirty="0"/>
              <a:t>Hypothesis</a:t>
            </a:r>
            <a:r>
              <a:rPr spc="-95" dirty="0"/>
              <a:t> </a:t>
            </a:r>
            <a:r>
              <a:rPr spc="-10" dirty="0"/>
              <a:t>Testing</a:t>
            </a:r>
            <a:r>
              <a:rPr spc="-50" dirty="0"/>
              <a:t> </a:t>
            </a:r>
            <a:r>
              <a:rPr dirty="0"/>
              <a:t>and</a:t>
            </a:r>
            <a:r>
              <a:rPr spc="-35" dirty="0"/>
              <a:t> </a:t>
            </a:r>
            <a:r>
              <a:rPr spc="-10" dirty="0"/>
              <a:t>Distributions</a:t>
            </a:r>
          </a:p>
        </p:txBody>
      </p:sp>
      <p:sp>
        <p:nvSpPr>
          <p:cNvPr id="3" name="object 3"/>
          <p:cNvSpPr txBox="1"/>
          <p:nvPr/>
        </p:nvSpPr>
        <p:spPr>
          <a:xfrm>
            <a:off x="699617" y="1239498"/>
            <a:ext cx="12616815" cy="895350"/>
          </a:xfrm>
          <a:prstGeom prst="rect">
            <a:avLst/>
          </a:prstGeom>
        </p:spPr>
        <p:txBody>
          <a:bodyPr vert="horz" wrap="square" lIns="0" tIns="158115" rIns="0" bIns="0" rtlCol="0">
            <a:spAutoFit/>
          </a:bodyPr>
          <a:lstStyle/>
          <a:p>
            <a:pPr marL="12700">
              <a:lnSpc>
                <a:spcPct val="100000"/>
              </a:lnSpc>
              <a:spcBef>
                <a:spcPts val="1245"/>
              </a:spcBef>
            </a:pPr>
            <a:r>
              <a:rPr sz="1900" dirty="0">
                <a:solidFill>
                  <a:srgbClr val="3A3535"/>
                </a:solidFill>
                <a:latin typeface="Times New Roman"/>
                <a:cs typeface="Times New Roman"/>
              </a:rPr>
              <a:t>Hypothesis</a:t>
            </a:r>
            <a:r>
              <a:rPr sz="1900" spc="-40" dirty="0">
                <a:solidFill>
                  <a:srgbClr val="3A3535"/>
                </a:solidFill>
                <a:latin typeface="Times New Roman"/>
                <a:cs typeface="Times New Roman"/>
              </a:rPr>
              <a:t> </a:t>
            </a:r>
            <a:r>
              <a:rPr sz="1900" dirty="0">
                <a:solidFill>
                  <a:srgbClr val="3A3535"/>
                </a:solidFill>
                <a:latin typeface="Times New Roman"/>
                <a:cs typeface="Times New Roman"/>
              </a:rPr>
              <a:t>testing</a:t>
            </a:r>
            <a:r>
              <a:rPr sz="1900" spc="-40" dirty="0">
                <a:solidFill>
                  <a:srgbClr val="3A3535"/>
                </a:solidFill>
                <a:latin typeface="Times New Roman"/>
                <a:cs typeface="Times New Roman"/>
              </a:rPr>
              <a:t> </a:t>
            </a:r>
            <a:r>
              <a:rPr sz="1900" dirty="0">
                <a:solidFill>
                  <a:srgbClr val="3A3535"/>
                </a:solidFill>
                <a:latin typeface="Times New Roman"/>
                <a:cs typeface="Times New Roman"/>
              </a:rPr>
              <a:t>determines</a:t>
            </a:r>
            <a:r>
              <a:rPr sz="1900" spc="-10" dirty="0">
                <a:solidFill>
                  <a:srgbClr val="3A3535"/>
                </a:solidFill>
                <a:latin typeface="Times New Roman"/>
                <a:cs typeface="Times New Roman"/>
              </a:rPr>
              <a:t> </a:t>
            </a:r>
            <a:r>
              <a:rPr sz="1900" dirty="0">
                <a:solidFill>
                  <a:srgbClr val="3A3535"/>
                </a:solidFill>
                <a:latin typeface="Times New Roman"/>
                <a:cs typeface="Times New Roman"/>
              </a:rPr>
              <a:t>if</a:t>
            </a:r>
            <a:r>
              <a:rPr sz="1900" spc="-30" dirty="0">
                <a:solidFill>
                  <a:srgbClr val="3A3535"/>
                </a:solidFill>
                <a:latin typeface="Times New Roman"/>
                <a:cs typeface="Times New Roman"/>
              </a:rPr>
              <a:t> </a:t>
            </a:r>
            <a:r>
              <a:rPr sz="1900" dirty="0">
                <a:solidFill>
                  <a:srgbClr val="3A3535"/>
                </a:solidFill>
                <a:latin typeface="Times New Roman"/>
                <a:cs typeface="Times New Roman"/>
              </a:rPr>
              <a:t>experimental</a:t>
            </a:r>
            <a:r>
              <a:rPr sz="1900" spc="-15" dirty="0">
                <a:solidFill>
                  <a:srgbClr val="3A3535"/>
                </a:solidFill>
                <a:latin typeface="Times New Roman"/>
                <a:cs typeface="Times New Roman"/>
              </a:rPr>
              <a:t> </a:t>
            </a:r>
            <a:r>
              <a:rPr sz="1900" dirty="0">
                <a:solidFill>
                  <a:srgbClr val="3A3535"/>
                </a:solidFill>
                <a:latin typeface="Times New Roman"/>
                <a:cs typeface="Times New Roman"/>
              </a:rPr>
              <a:t>results</a:t>
            </a:r>
            <a:r>
              <a:rPr sz="1900" spc="-35" dirty="0">
                <a:solidFill>
                  <a:srgbClr val="3A3535"/>
                </a:solidFill>
                <a:latin typeface="Times New Roman"/>
                <a:cs typeface="Times New Roman"/>
              </a:rPr>
              <a:t> </a:t>
            </a:r>
            <a:r>
              <a:rPr sz="1900" dirty="0">
                <a:solidFill>
                  <a:srgbClr val="3A3535"/>
                </a:solidFill>
                <a:latin typeface="Times New Roman"/>
                <a:cs typeface="Times New Roman"/>
              </a:rPr>
              <a:t>are</a:t>
            </a:r>
            <a:r>
              <a:rPr sz="1900" spc="-35" dirty="0">
                <a:solidFill>
                  <a:srgbClr val="3A3535"/>
                </a:solidFill>
                <a:latin typeface="Times New Roman"/>
                <a:cs typeface="Times New Roman"/>
              </a:rPr>
              <a:t> </a:t>
            </a:r>
            <a:r>
              <a:rPr sz="1900" dirty="0">
                <a:solidFill>
                  <a:srgbClr val="3A3535"/>
                </a:solidFill>
                <a:latin typeface="Times New Roman"/>
                <a:cs typeface="Times New Roman"/>
              </a:rPr>
              <a:t>meaningful by</a:t>
            </a:r>
            <a:r>
              <a:rPr sz="1900" spc="-40" dirty="0">
                <a:solidFill>
                  <a:srgbClr val="3A3535"/>
                </a:solidFill>
                <a:latin typeface="Times New Roman"/>
                <a:cs typeface="Times New Roman"/>
              </a:rPr>
              <a:t> </a:t>
            </a:r>
            <a:r>
              <a:rPr sz="1900" dirty="0">
                <a:solidFill>
                  <a:srgbClr val="3A3535"/>
                </a:solidFill>
                <a:latin typeface="Times New Roman"/>
                <a:cs typeface="Times New Roman"/>
              </a:rPr>
              <a:t>setting</a:t>
            </a:r>
            <a:r>
              <a:rPr sz="1900" spc="-30" dirty="0">
                <a:solidFill>
                  <a:srgbClr val="3A3535"/>
                </a:solidFill>
                <a:latin typeface="Times New Roman"/>
                <a:cs typeface="Times New Roman"/>
              </a:rPr>
              <a:t> </a:t>
            </a:r>
            <a:r>
              <a:rPr sz="1900" dirty="0">
                <a:solidFill>
                  <a:srgbClr val="3A3535"/>
                </a:solidFill>
                <a:latin typeface="Times New Roman"/>
                <a:cs typeface="Times New Roman"/>
              </a:rPr>
              <a:t>a</a:t>
            </a:r>
            <a:r>
              <a:rPr sz="1900" spc="-40" dirty="0">
                <a:solidFill>
                  <a:srgbClr val="3A3535"/>
                </a:solidFill>
                <a:latin typeface="Times New Roman"/>
                <a:cs typeface="Times New Roman"/>
              </a:rPr>
              <a:t> </a:t>
            </a:r>
            <a:r>
              <a:rPr sz="1900" dirty="0">
                <a:solidFill>
                  <a:srgbClr val="3A3535"/>
                </a:solidFill>
                <a:latin typeface="Times New Roman"/>
                <a:cs typeface="Times New Roman"/>
              </a:rPr>
              <a:t>null</a:t>
            </a:r>
            <a:r>
              <a:rPr sz="1900" spc="-30" dirty="0">
                <a:solidFill>
                  <a:srgbClr val="3A3535"/>
                </a:solidFill>
                <a:latin typeface="Times New Roman"/>
                <a:cs typeface="Times New Roman"/>
              </a:rPr>
              <a:t> </a:t>
            </a:r>
            <a:r>
              <a:rPr sz="1900" dirty="0">
                <a:solidFill>
                  <a:srgbClr val="3A3535"/>
                </a:solidFill>
                <a:latin typeface="Times New Roman"/>
                <a:cs typeface="Times New Roman"/>
              </a:rPr>
              <a:t>hypothesis</a:t>
            </a:r>
            <a:r>
              <a:rPr sz="1900" spc="-40" dirty="0">
                <a:solidFill>
                  <a:srgbClr val="3A3535"/>
                </a:solidFill>
                <a:latin typeface="Times New Roman"/>
                <a:cs typeface="Times New Roman"/>
              </a:rPr>
              <a:t> </a:t>
            </a:r>
            <a:r>
              <a:rPr sz="1900" dirty="0">
                <a:solidFill>
                  <a:srgbClr val="3A3535"/>
                </a:solidFill>
                <a:latin typeface="Times New Roman"/>
                <a:cs typeface="Times New Roman"/>
              </a:rPr>
              <a:t>(no</a:t>
            </a:r>
            <a:r>
              <a:rPr sz="1900" spc="-20" dirty="0">
                <a:solidFill>
                  <a:srgbClr val="3A3535"/>
                </a:solidFill>
                <a:latin typeface="Times New Roman"/>
                <a:cs typeface="Times New Roman"/>
              </a:rPr>
              <a:t> </a:t>
            </a:r>
            <a:r>
              <a:rPr sz="1900" dirty="0">
                <a:solidFill>
                  <a:srgbClr val="3A3535"/>
                </a:solidFill>
                <a:latin typeface="Times New Roman"/>
                <a:cs typeface="Times New Roman"/>
              </a:rPr>
              <a:t>difference)</a:t>
            </a:r>
            <a:r>
              <a:rPr sz="1900" spc="-30" dirty="0">
                <a:solidFill>
                  <a:srgbClr val="3A3535"/>
                </a:solidFill>
                <a:latin typeface="Times New Roman"/>
                <a:cs typeface="Times New Roman"/>
              </a:rPr>
              <a:t> </a:t>
            </a:r>
            <a:r>
              <a:rPr sz="1900" dirty="0">
                <a:solidFill>
                  <a:srgbClr val="3A3535"/>
                </a:solidFill>
                <a:latin typeface="Times New Roman"/>
                <a:cs typeface="Times New Roman"/>
              </a:rPr>
              <a:t>and</a:t>
            </a:r>
            <a:r>
              <a:rPr sz="1900" spc="-35" dirty="0">
                <a:solidFill>
                  <a:srgbClr val="3A3535"/>
                </a:solidFill>
                <a:latin typeface="Times New Roman"/>
                <a:cs typeface="Times New Roman"/>
              </a:rPr>
              <a:t> </a:t>
            </a:r>
            <a:r>
              <a:rPr sz="1900" dirty="0">
                <a:solidFill>
                  <a:srgbClr val="3A3535"/>
                </a:solidFill>
                <a:latin typeface="Times New Roman"/>
                <a:cs typeface="Times New Roman"/>
              </a:rPr>
              <a:t>an</a:t>
            </a:r>
            <a:r>
              <a:rPr sz="1900" spc="-35" dirty="0">
                <a:solidFill>
                  <a:srgbClr val="3A3535"/>
                </a:solidFill>
                <a:latin typeface="Times New Roman"/>
                <a:cs typeface="Times New Roman"/>
              </a:rPr>
              <a:t> </a:t>
            </a:r>
            <a:r>
              <a:rPr sz="1900" spc="-10" dirty="0">
                <a:solidFill>
                  <a:srgbClr val="3A3535"/>
                </a:solidFill>
                <a:latin typeface="Times New Roman"/>
                <a:cs typeface="Times New Roman"/>
              </a:rPr>
              <a:t>alternative</a:t>
            </a:r>
            <a:endParaRPr sz="1900">
              <a:latin typeface="Times New Roman"/>
              <a:cs typeface="Times New Roman"/>
            </a:endParaRPr>
          </a:p>
          <a:p>
            <a:pPr marL="12700">
              <a:lnSpc>
                <a:spcPct val="100000"/>
              </a:lnSpc>
              <a:spcBef>
                <a:spcPts val="1145"/>
              </a:spcBef>
            </a:pPr>
            <a:r>
              <a:rPr sz="1900" dirty="0">
                <a:solidFill>
                  <a:srgbClr val="3A3535"/>
                </a:solidFill>
                <a:latin typeface="Times New Roman"/>
                <a:cs typeface="Times New Roman"/>
              </a:rPr>
              <a:t>hypothesis</a:t>
            </a:r>
            <a:r>
              <a:rPr sz="1900" spc="-30" dirty="0">
                <a:solidFill>
                  <a:srgbClr val="3A3535"/>
                </a:solidFill>
                <a:latin typeface="Times New Roman"/>
                <a:cs typeface="Times New Roman"/>
              </a:rPr>
              <a:t> </a:t>
            </a:r>
            <a:r>
              <a:rPr sz="1900" dirty="0">
                <a:solidFill>
                  <a:srgbClr val="3A3535"/>
                </a:solidFill>
                <a:latin typeface="Times New Roman"/>
                <a:cs typeface="Times New Roman"/>
              </a:rPr>
              <a:t>(real</a:t>
            </a:r>
            <a:r>
              <a:rPr sz="1900" spc="-25" dirty="0">
                <a:solidFill>
                  <a:srgbClr val="3A3535"/>
                </a:solidFill>
                <a:latin typeface="Times New Roman"/>
                <a:cs typeface="Times New Roman"/>
              </a:rPr>
              <a:t> </a:t>
            </a:r>
            <a:r>
              <a:rPr sz="1900" spc="-10" dirty="0">
                <a:solidFill>
                  <a:srgbClr val="3A3535"/>
                </a:solidFill>
                <a:latin typeface="Times New Roman"/>
                <a:cs typeface="Times New Roman"/>
              </a:rPr>
              <a:t>effect).</a:t>
            </a:r>
            <a:r>
              <a:rPr sz="1900" spc="-65" dirty="0">
                <a:solidFill>
                  <a:srgbClr val="3A3535"/>
                </a:solidFill>
                <a:latin typeface="Times New Roman"/>
                <a:cs typeface="Times New Roman"/>
              </a:rPr>
              <a:t> </a:t>
            </a:r>
            <a:r>
              <a:rPr sz="1900" dirty="0">
                <a:solidFill>
                  <a:srgbClr val="3A3535"/>
                </a:solidFill>
                <a:latin typeface="Times New Roman"/>
                <a:cs typeface="Times New Roman"/>
              </a:rPr>
              <a:t>The</a:t>
            </a:r>
            <a:r>
              <a:rPr sz="1900" spc="-25" dirty="0">
                <a:solidFill>
                  <a:srgbClr val="3A3535"/>
                </a:solidFill>
                <a:latin typeface="Times New Roman"/>
                <a:cs typeface="Times New Roman"/>
              </a:rPr>
              <a:t> </a:t>
            </a:r>
            <a:r>
              <a:rPr sz="1900" spc="-10" dirty="0">
                <a:solidFill>
                  <a:srgbClr val="3A3535"/>
                </a:solidFill>
                <a:latin typeface="Times New Roman"/>
                <a:cs typeface="Times New Roman"/>
              </a:rPr>
              <a:t>p-</a:t>
            </a:r>
            <a:r>
              <a:rPr sz="1900" dirty="0">
                <a:solidFill>
                  <a:srgbClr val="3A3535"/>
                </a:solidFill>
                <a:latin typeface="Times New Roman"/>
                <a:cs typeface="Times New Roman"/>
              </a:rPr>
              <a:t>value</a:t>
            </a:r>
            <a:r>
              <a:rPr sz="1900" spc="-25" dirty="0">
                <a:solidFill>
                  <a:srgbClr val="3A3535"/>
                </a:solidFill>
                <a:latin typeface="Times New Roman"/>
                <a:cs typeface="Times New Roman"/>
              </a:rPr>
              <a:t> </a:t>
            </a:r>
            <a:r>
              <a:rPr sz="1900" dirty="0">
                <a:solidFill>
                  <a:srgbClr val="3A3535"/>
                </a:solidFill>
                <a:latin typeface="Times New Roman"/>
                <a:cs typeface="Times New Roman"/>
              </a:rPr>
              <a:t>indicates</a:t>
            </a:r>
            <a:r>
              <a:rPr sz="1900" spc="-30" dirty="0">
                <a:solidFill>
                  <a:srgbClr val="3A3535"/>
                </a:solidFill>
                <a:latin typeface="Times New Roman"/>
                <a:cs typeface="Times New Roman"/>
              </a:rPr>
              <a:t> </a:t>
            </a:r>
            <a:r>
              <a:rPr sz="1900" dirty="0">
                <a:solidFill>
                  <a:srgbClr val="3A3535"/>
                </a:solidFill>
                <a:latin typeface="Times New Roman"/>
                <a:cs typeface="Times New Roman"/>
              </a:rPr>
              <a:t>statistical</a:t>
            </a:r>
            <a:r>
              <a:rPr sz="1900" spc="-35" dirty="0">
                <a:solidFill>
                  <a:srgbClr val="3A3535"/>
                </a:solidFill>
                <a:latin typeface="Times New Roman"/>
                <a:cs typeface="Times New Roman"/>
              </a:rPr>
              <a:t> </a:t>
            </a:r>
            <a:r>
              <a:rPr sz="1900" dirty="0">
                <a:solidFill>
                  <a:srgbClr val="3A3535"/>
                </a:solidFill>
                <a:latin typeface="Times New Roman"/>
                <a:cs typeface="Times New Roman"/>
              </a:rPr>
              <a:t>significance,</a:t>
            </a:r>
            <a:r>
              <a:rPr sz="1900" spc="-25" dirty="0">
                <a:solidFill>
                  <a:srgbClr val="3A3535"/>
                </a:solidFill>
                <a:latin typeface="Times New Roman"/>
                <a:cs typeface="Times New Roman"/>
              </a:rPr>
              <a:t> </a:t>
            </a:r>
            <a:r>
              <a:rPr sz="1900" dirty="0">
                <a:solidFill>
                  <a:srgbClr val="3A3535"/>
                </a:solidFill>
                <a:latin typeface="Times New Roman"/>
                <a:cs typeface="Times New Roman"/>
              </a:rPr>
              <a:t>compared</a:t>
            </a:r>
            <a:r>
              <a:rPr sz="1900" spc="-10" dirty="0">
                <a:solidFill>
                  <a:srgbClr val="3A3535"/>
                </a:solidFill>
                <a:latin typeface="Times New Roman"/>
                <a:cs typeface="Times New Roman"/>
              </a:rPr>
              <a:t> </a:t>
            </a:r>
            <a:r>
              <a:rPr sz="1900" dirty="0">
                <a:solidFill>
                  <a:srgbClr val="3A3535"/>
                </a:solidFill>
                <a:latin typeface="Times New Roman"/>
                <a:cs typeface="Times New Roman"/>
              </a:rPr>
              <a:t>to</a:t>
            </a:r>
            <a:r>
              <a:rPr sz="1900" spc="-15" dirty="0">
                <a:solidFill>
                  <a:srgbClr val="3A3535"/>
                </a:solidFill>
                <a:latin typeface="Times New Roman"/>
                <a:cs typeface="Times New Roman"/>
              </a:rPr>
              <a:t> </a:t>
            </a:r>
            <a:r>
              <a:rPr sz="1900" dirty="0">
                <a:solidFill>
                  <a:srgbClr val="3A3535"/>
                </a:solidFill>
                <a:latin typeface="Times New Roman"/>
                <a:cs typeface="Times New Roman"/>
              </a:rPr>
              <a:t>an</a:t>
            </a:r>
            <a:r>
              <a:rPr sz="1900" spc="-30" dirty="0">
                <a:solidFill>
                  <a:srgbClr val="3A3535"/>
                </a:solidFill>
                <a:latin typeface="Times New Roman"/>
                <a:cs typeface="Times New Roman"/>
              </a:rPr>
              <a:t> </a:t>
            </a:r>
            <a:r>
              <a:rPr sz="1900" dirty="0">
                <a:solidFill>
                  <a:srgbClr val="3A3535"/>
                </a:solidFill>
                <a:latin typeface="Times New Roman"/>
                <a:cs typeface="Times New Roman"/>
              </a:rPr>
              <a:t>alpha</a:t>
            </a:r>
            <a:r>
              <a:rPr sz="1900" spc="-15" dirty="0">
                <a:solidFill>
                  <a:srgbClr val="3A3535"/>
                </a:solidFill>
                <a:latin typeface="Times New Roman"/>
                <a:cs typeface="Times New Roman"/>
              </a:rPr>
              <a:t> </a:t>
            </a:r>
            <a:r>
              <a:rPr sz="1900" spc="-10" dirty="0">
                <a:solidFill>
                  <a:srgbClr val="3A3535"/>
                </a:solidFill>
                <a:latin typeface="Times New Roman"/>
                <a:cs typeface="Times New Roman"/>
              </a:rPr>
              <a:t>level.</a:t>
            </a:r>
            <a:endParaRPr sz="1900">
              <a:latin typeface="Times New Roman"/>
              <a:cs typeface="Times New Roman"/>
            </a:endParaRPr>
          </a:p>
        </p:txBody>
      </p:sp>
      <p:grpSp>
        <p:nvGrpSpPr>
          <p:cNvPr id="4" name="object 4"/>
          <p:cNvGrpSpPr/>
          <p:nvPr/>
        </p:nvGrpSpPr>
        <p:grpSpPr>
          <a:xfrm>
            <a:off x="6498844" y="2512060"/>
            <a:ext cx="1049020" cy="5158105"/>
            <a:chOff x="6498844" y="2512060"/>
            <a:chExt cx="1049020" cy="5158105"/>
          </a:xfrm>
        </p:grpSpPr>
        <p:sp>
          <p:nvSpPr>
            <p:cNvPr id="5" name="object 5"/>
            <p:cNvSpPr/>
            <p:nvPr/>
          </p:nvSpPr>
          <p:spPr>
            <a:xfrm>
              <a:off x="6498844" y="2515869"/>
              <a:ext cx="828040" cy="5154295"/>
            </a:xfrm>
            <a:custGeom>
              <a:avLst/>
              <a:gdLst/>
              <a:ahLst/>
              <a:cxnLst/>
              <a:rect l="l" t="t" r="r" b="b"/>
              <a:pathLst>
                <a:path w="828040" h="5154295">
                  <a:moveTo>
                    <a:pt x="610362" y="222504"/>
                  </a:moveTo>
                  <a:lnTo>
                    <a:pt x="605155" y="217424"/>
                  </a:lnTo>
                  <a:lnTo>
                    <a:pt x="5080" y="217424"/>
                  </a:lnTo>
                  <a:lnTo>
                    <a:pt x="0" y="222504"/>
                  </a:lnTo>
                  <a:lnTo>
                    <a:pt x="0" y="228854"/>
                  </a:lnTo>
                  <a:lnTo>
                    <a:pt x="0" y="235204"/>
                  </a:lnTo>
                  <a:lnTo>
                    <a:pt x="5080" y="240284"/>
                  </a:lnTo>
                  <a:lnTo>
                    <a:pt x="605155" y="240284"/>
                  </a:lnTo>
                  <a:lnTo>
                    <a:pt x="610362" y="235204"/>
                  </a:lnTo>
                  <a:lnTo>
                    <a:pt x="610362" y="222504"/>
                  </a:lnTo>
                  <a:close/>
                </a:path>
                <a:path w="828040" h="5154295">
                  <a:moveTo>
                    <a:pt x="827786" y="5207"/>
                  </a:moveTo>
                  <a:lnTo>
                    <a:pt x="822706" y="0"/>
                  </a:lnTo>
                  <a:lnTo>
                    <a:pt x="810006" y="0"/>
                  </a:lnTo>
                  <a:lnTo>
                    <a:pt x="804926" y="5207"/>
                  </a:lnTo>
                  <a:lnTo>
                    <a:pt x="804926" y="11430"/>
                  </a:lnTo>
                  <a:lnTo>
                    <a:pt x="804926" y="5148656"/>
                  </a:lnTo>
                  <a:lnTo>
                    <a:pt x="810006" y="5153774"/>
                  </a:lnTo>
                  <a:lnTo>
                    <a:pt x="822706" y="5153774"/>
                  </a:lnTo>
                  <a:lnTo>
                    <a:pt x="827786" y="5148656"/>
                  </a:lnTo>
                  <a:lnTo>
                    <a:pt x="827786" y="5207"/>
                  </a:lnTo>
                  <a:close/>
                </a:path>
              </a:pathLst>
            </a:custGeom>
            <a:solidFill>
              <a:srgbClr val="DFB8BB"/>
            </a:solidFill>
          </p:spPr>
          <p:txBody>
            <a:bodyPr wrap="square" lIns="0" tIns="0" rIns="0" bIns="0" rtlCol="0"/>
            <a:lstStyle/>
            <a:p>
              <a:endParaRPr/>
            </a:p>
          </p:txBody>
        </p:sp>
        <p:sp>
          <p:nvSpPr>
            <p:cNvPr id="6" name="object 6"/>
            <p:cNvSpPr/>
            <p:nvPr/>
          </p:nvSpPr>
          <p:spPr>
            <a:xfrm>
              <a:off x="7086345" y="2515870"/>
              <a:ext cx="457834" cy="457834"/>
            </a:xfrm>
            <a:custGeom>
              <a:avLst/>
              <a:gdLst/>
              <a:ahLst/>
              <a:cxnLst/>
              <a:rect l="l" t="t" r="r" b="b"/>
              <a:pathLst>
                <a:path w="457834" h="457835">
                  <a:moveTo>
                    <a:pt x="372236" y="0"/>
                  </a:moveTo>
                  <a:lnTo>
                    <a:pt x="85471" y="0"/>
                  </a:lnTo>
                  <a:lnTo>
                    <a:pt x="52185" y="6729"/>
                  </a:lnTo>
                  <a:lnTo>
                    <a:pt x="25019" y="25066"/>
                  </a:lnTo>
                  <a:lnTo>
                    <a:pt x="6711" y="52238"/>
                  </a:lnTo>
                  <a:lnTo>
                    <a:pt x="0" y="85470"/>
                  </a:lnTo>
                  <a:lnTo>
                    <a:pt x="0" y="372363"/>
                  </a:lnTo>
                  <a:lnTo>
                    <a:pt x="6711" y="405649"/>
                  </a:lnTo>
                  <a:lnTo>
                    <a:pt x="25019" y="432815"/>
                  </a:lnTo>
                  <a:lnTo>
                    <a:pt x="52185" y="451123"/>
                  </a:lnTo>
                  <a:lnTo>
                    <a:pt x="85471" y="457834"/>
                  </a:lnTo>
                  <a:lnTo>
                    <a:pt x="372236" y="457834"/>
                  </a:lnTo>
                  <a:lnTo>
                    <a:pt x="405522" y="451123"/>
                  </a:lnTo>
                  <a:lnTo>
                    <a:pt x="432688" y="432815"/>
                  </a:lnTo>
                  <a:lnTo>
                    <a:pt x="450996" y="405649"/>
                  </a:lnTo>
                  <a:lnTo>
                    <a:pt x="457707" y="372363"/>
                  </a:lnTo>
                  <a:lnTo>
                    <a:pt x="457707" y="85470"/>
                  </a:lnTo>
                  <a:lnTo>
                    <a:pt x="450996" y="52238"/>
                  </a:lnTo>
                  <a:lnTo>
                    <a:pt x="432688" y="25066"/>
                  </a:lnTo>
                  <a:lnTo>
                    <a:pt x="405522" y="6729"/>
                  </a:lnTo>
                  <a:lnTo>
                    <a:pt x="372236" y="0"/>
                  </a:lnTo>
                  <a:close/>
                </a:path>
              </a:pathLst>
            </a:custGeom>
            <a:solidFill>
              <a:srgbClr val="F8D2D5"/>
            </a:solidFill>
          </p:spPr>
          <p:txBody>
            <a:bodyPr wrap="square" lIns="0" tIns="0" rIns="0" bIns="0" rtlCol="0"/>
            <a:lstStyle/>
            <a:p>
              <a:endParaRPr/>
            </a:p>
          </p:txBody>
        </p:sp>
        <p:sp>
          <p:nvSpPr>
            <p:cNvPr id="7" name="object 7"/>
            <p:cNvSpPr/>
            <p:nvPr/>
          </p:nvSpPr>
          <p:spPr>
            <a:xfrm>
              <a:off x="7086345" y="2515870"/>
              <a:ext cx="457834" cy="457834"/>
            </a:xfrm>
            <a:custGeom>
              <a:avLst/>
              <a:gdLst/>
              <a:ahLst/>
              <a:cxnLst/>
              <a:rect l="l" t="t" r="r" b="b"/>
              <a:pathLst>
                <a:path w="457834" h="457835">
                  <a:moveTo>
                    <a:pt x="0" y="85470"/>
                  </a:moveTo>
                  <a:lnTo>
                    <a:pt x="6711" y="52238"/>
                  </a:lnTo>
                  <a:lnTo>
                    <a:pt x="25019" y="25066"/>
                  </a:lnTo>
                  <a:lnTo>
                    <a:pt x="52185" y="6729"/>
                  </a:lnTo>
                  <a:lnTo>
                    <a:pt x="85471" y="0"/>
                  </a:lnTo>
                  <a:lnTo>
                    <a:pt x="372236" y="0"/>
                  </a:lnTo>
                  <a:lnTo>
                    <a:pt x="405522" y="6729"/>
                  </a:lnTo>
                  <a:lnTo>
                    <a:pt x="432688" y="25066"/>
                  </a:lnTo>
                  <a:lnTo>
                    <a:pt x="450996" y="52238"/>
                  </a:lnTo>
                  <a:lnTo>
                    <a:pt x="457707" y="85470"/>
                  </a:lnTo>
                  <a:lnTo>
                    <a:pt x="457707" y="372363"/>
                  </a:lnTo>
                  <a:lnTo>
                    <a:pt x="450996" y="405649"/>
                  </a:lnTo>
                  <a:lnTo>
                    <a:pt x="432688" y="432815"/>
                  </a:lnTo>
                  <a:lnTo>
                    <a:pt x="405522" y="451123"/>
                  </a:lnTo>
                  <a:lnTo>
                    <a:pt x="372236" y="457834"/>
                  </a:lnTo>
                  <a:lnTo>
                    <a:pt x="85471" y="457834"/>
                  </a:lnTo>
                  <a:lnTo>
                    <a:pt x="52185" y="451123"/>
                  </a:lnTo>
                  <a:lnTo>
                    <a:pt x="25019" y="432815"/>
                  </a:lnTo>
                  <a:lnTo>
                    <a:pt x="6711" y="405649"/>
                  </a:lnTo>
                  <a:lnTo>
                    <a:pt x="0" y="372363"/>
                  </a:lnTo>
                  <a:lnTo>
                    <a:pt x="0" y="85470"/>
                  </a:lnTo>
                  <a:close/>
                </a:path>
              </a:pathLst>
            </a:custGeom>
            <a:ln w="7620">
              <a:solidFill>
                <a:srgbClr val="DFB8BB"/>
              </a:solidFill>
            </a:ln>
          </p:spPr>
          <p:txBody>
            <a:bodyPr wrap="square" lIns="0" tIns="0" rIns="0" bIns="0" rtlCol="0"/>
            <a:lstStyle/>
            <a:p>
              <a:endParaRPr/>
            </a:p>
          </p:txBody>
        </p:sp>
      </p:grpSp>
      <p:sp>
        <p:nvSpPr>
          <p:cNvPr id="8" name="object 8"/>
          <p:cNvSpPr txBox="1"/>
          <p:nvPr/>
        </p:nvSpPr>
        <p:spPr>
          <a:xfrm>
            <a:off x="7237221" y="2452497"/>
            <a:ext cx="154940" cy="406400"/>
          </a:xfrm>
          <a:prstGeom prst="rect">
            <a:avLst/>
          </a:prstGeom>
        </p:spPr>
        <p:txBody>
          <a:bodyPr vert="horz" wrap="square" lIns="0" tIns="12065" rIns="0" bIns="0" rtlCol="0">
            <a:spAutoFit/>
          </a:bodyPr>
          <a:lstStyle/>
          <a:p>
            <a:pPr marL="12700">
              <a:lnSpc>
                <a:spcPct val="100000"/>
              </a:lnSpc>
              <a:spcBef>
                <a:spcPts val="95"/>
              </a:spcBef>
            </a:pPr>
            <a:r>
              <a:rPr sz="2500" spc="-305" dirty="0">
                <a:solidFill>
                  <a:srgbClr val="3A3535"/>
                </a:solidFill>
                <a:latin typeface="Calibri"/>
                <a:cs typeface="Calibri"/>
              </a:rPr>
              <a:t>1</a:t>
            </a:r>
            <a:endParaRPr sz="2500">
              <a:latin typeface="Calibri"/>
              <a:cs typeface="Calibri"/>
            </a:endParaRPr>
          </a:p>
        </p:txBody>
      </p:sp>
      <p:sp>
        <p:nvSpPr>
          <p:cNvPr id="9" name="object 9"/>
          <p:cNvSpPr txBox="1"/>
          <p:nvPr/>
        </p:nvSpPr>
        <p:spPr>
          <a:xfrm>
            <a:off x="4108450" y="2554935"/>
            <a:ext cx="2199640" cy="346075"/>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4471C4"/>
                </a:solidFill>
                <a:latin typeface="Times New Roman"/>
                <a:cs typeface="Times New Roman"/>
              </a:rPr>
              <a:t>Normal</a:t>
            </a:r>
            <a:r>
              <a:rPr sz="2100" spc="-25" dirty="0">
                <a:solidFill>
                  <a:srgbClr val="4471C4"/>
                </a:solidFill>
                <a:latin typeface="Times New Roman"/>
                <a:cs typeface="Times New Roman"/>
              </a:rPr>
              <a:t> </a:t>
            </a:r>
            <a:r>
              <a:rPr sz="2100" spc="-10" dirty="0">
                <a:solidFill>
                  <a:srgbClr val="4471C4"/>
                </a:solidFill>
                <a:latin typeface="Times New Roman"/>
                <a:cs typeface="Times New Roman"/>
              </a:rPr>
              <a:t>Distribution</a:t>
            </a:r>
            <a:endParaRPr sz="2100">
              <a:latin typeface="Times New Roman"/>
              <a:cs typeface="Times New Roman"/>
            </a:endParaRPr>
          </a:p>
        </p:txBody>
      </p:sp>
      <p:sp>
        <p:nvSpPr>
          <p:cNvPr id="10" name="object 10"/>
          <p:cNvSpPr txBox="1"/>
          <p:nvPr/>
        </p:nvSpPr>
        <p:spPr>
          <a:xfrm>
            <a:off x="699617" y="2974086"/>
            <a:ext cx="5612130" cy="2158365"/>
          </a:xfrm>
          <a:prstGeom prst="rect">
            <a:avLst/>
          </a:prstGeom>
        </p:spPr>
        <p:txBody>
          <a:bodyPr vert="horz" wrap="square" lIns="0" tIns="12700" rIns="0" bIns="0" rtlCol="0">
            <a:spAutoFit/>
          </a:bodyPr>
          <a:lstStyle/>
          <a:p>
            <a:pPr marL="12700" marR="5080" algn="just">
              <a:lnSpc>
                <a:spcPct val="150000"/>
              </a:lnSpc>
              <a:spcBef>
                <a:spcPts val="100"/>
              </a:spcBef>
            </a:pPr>
            <a:r>
              <a:rPr sz="1800" dirty="0">
                <a:solidFill>
                  <a:srgbClr val="3A3535"/>
                </a:solidFill>
                <a:latin typeface="Times New Roman"/>
                <a:cs typeface="Times New Roman"/>
              </a:rPr>
              <a:t>Symmetrically</a:t>
            </a:r>
            <a:r>
              <a:rPr sz="1800" spc="65" dirty="0">
                <a:solidFill>
                  <a:srgbClr val="3A3535"/>
                </a:solidFill>
                <a:latin typeface="Times New Roman"/>
                <a:cs typeface="Times New Roman"/>
              </a:rPr>
              <a:t> </a:t>
            </a:r>
            <a:r>
              <a:rPr sz="1800" dirty="0">
                <a:solidFill>
                  <a:srgbClr val="3A3535"/>
                </a:solidFill>
                <a:latin typeface="Times New Roman"/>
                <a:cs typeface="Times New Roman"/>
              </a:rPr>
              <a:t>distributed</a:t>
            </a:r>
            <a:r>
              <a:rPr sz="1800" spc="40" dirty="0">
                <a:solidFill>
                  <a:srgbClr val="3A3535"/>
                </a:solidFill>
                <a:latin typeface="Times New Roman"/>
                <a:cs typeface="Times New Roman"/>
              </a:rPr>
              <a:t> </a:t>
            </a:r>
            <a:r>
              <a:rPr sz="1800" dirty="0">
                <a:solidFill>
                  <a:srgbClr val="3A3535"/>
                </a:solidFill>
                <a:latin typeface="Times New Roman"/>
                <a:cs typeface="Times New Roman"/>
              </a:rPr>
              <a:t>data</a:t>
            </a:r>
            <a:r>
              <a:rPr sz="1800" spc="50" dirty="0">
                <a:solidFill>
                  <a:srgbClr val="3A3535"/>
                </a:solidFill>
                <a:latin typeface="Times New Roman"/>
                <a:cs typeface="Times New Roman"/>
              </a:rPr>
              <a:t> </a:t>
            </a:r>
            <a:r>
              <a:rPr sz="1800" dirty="0">
                <a:solidFill>
                  <a:srgbClr val="3A3535"/>
                </a:solidFill>
                <a:latin typeface="Times New Roman"/>
                <a:cs typeface="Times New Roman"/>
              </a:rPr>
              <a:t>with</a:t>
            </a:r>
            <a:r>
              <a:rPr sz="1800" spc="50" dirty="0">
                <a:solidFill>
                  <a:srgbClr val="3A3535"/>
                </a:solidFill>
                <a:latin typeface="Times New Roman"/>
                <a:cs typeface="Times New Roman"/>
              </a:rPr>
              <a:t> </a:t>
            </a:r>
            <a:r>
              <a:rPr sz="1800" dirty="0">
                <a:solidFill>
                  <a:srgbClr val="3A3535"/>
                </a:solidFill>
                <a:latin typeface="Times New Roman"/>
                <a:cs typeface="Times New Roman"/>
              </a:rPr>
              <a:t>no</a:t>
            </a:r>
            <a:r>
              <a:rPr sz="1800" spc="40" dirty="0">
                <a:solidFill>
                  <a:srgbClr val="3A3535"/>
                </a:solidFill>
                <a:latin typeface="Times New Roman"/>
                <a:cs typeface="Times New Roman"/>
              </a:rPr>
              <a:t> </a:t>
            </a:r>
            <a:r>
              <a:rPr sz="1800" dirty="0">
                <a:solidFill>
                  <a:srgbClr val="3A3535"/>
                </a:solidFill>
                <a:latin typeface="Times New Roman"/>
                <a:cs typeface="Times New Roman"/>
              </a:rPr>
              <a:t>skew,</a:t>
            </a:r>
            <a:r>
              <a:rPr sz="1800" spc="40" dirty="0">
                <a:solidFill>
                  <a:srgbClr val="3A3535"/>
                </a:solidFill>
                <a:latin typeface="Times New Roman"/>
                <a:cs typeface="Times New Roman"/>
              </a:rPr>
              <a:t> </a:t>
            </a:r>
            <a:r>
              <a:rPr sz="1800" dirty="0">
                <a:solidFill>
                  <a:srgbClr val="3A3535"/>
                </a:solidFill>
                <a:latin typeface="Times New Roman"/>
                <a:cs typeface="Times New Roman"/>
              </a:rPr>
              <a:t>forming</a:t>
            </a:r>
            <a:r>
              <a:rPr sz="1800" spc="55" dirty="0">
                <a:solidFill>
                  <a:srgbClr val="3A3535"/>
                </a:solidFill>
                <a:latin typeface="Times New Roman"/>
                <a:cs typeface="Times New Roman"/>
              </a:rPr>
              <a:t> </a:t>
            </a:r>
            <a:r>
              <a:rPr sz="1800" dirty="0">
                <a:solidFill>
                  <a:srgbClr val="3A3535"/>
                </a:solidFill>
                <a:latin typeface="Times New Roman"/>
                <a:cs typeface="Times New Roman"/>
              </a:rPr>
              <a:t>a</a:t>
            </a:r>
            <a:r>
              <a:rPr sz="1800" spc="45" dirty="0">
                <a:solidFill>
                  <a:srgbClr val="3A3535"/>
                </a:solidFill>
                <a:latin typeface="Times New Roman"/>
                <a:cs typeface="Times New Roman"/>
              </a:rPr>
              <a:t> </a:t>
            </a:r>
            <a:r>
              <a:rPr sz="1800" spc="-20" dirty="0">
                <a:solidFill>
                  <a:srgbClr val="3A3535"/>
                </a:solidFill>
                <a:latin typeface="Times New Roman"/>
                <a:cs typeface="Times New Roman"/>
              </a:rPr>
              <a:t>bell </a:t>
            </a:r>
            <a:r>
              <a:rPr sz="1800" dirty="0">
                <a:solidFill>
                  <a:srgbClr val="3A3535"/>
                </a:solidFill>
                <a:latin typeface="Times New Roman"/>
                <a:cs typeface="Times New Roman"/>
              </a:rPr>
              <a:t>curve.</a:t>
            </a:r>
            <a:r>
              <a:rPr sz="1800" spc="30" dirty="0">
                <a:solidFill>
                  <a:srgbClr val="3A3535"/>
                </a:solidFill>
                <a:latin typeface="Times New Roman"/>
                <a:cs typeface="Times New Roman"/>
              </a:rPr>
              <a:t> </a:t>
            </a:r>
            <a:r>
              <a:rPr sz="1800" dirty="0">
                <a:solidFill>
                  <a:srgbClr val="3A3535"/>
                </a:solidFill>
                <a:latin typeface="Times New Roman"/>
                <a:cs typeface="Times New Roman"/>
              </a:rPr>
              <a:t>Mean,</a:t>
            </a:r>
            <a:r>
              <a:rPr sz="1800" spc="50" dirty="0">
                <a:solidFill>
                  <a:srgbClr val="3A3535"/>
                </a:solidFill>
                <a:latin typeface="Times New Roman"/>
                <a:cs typeface="Times New Roman"/>
              </a:rPr>
              <a:t> </a:t>
            </a:r>
            <a:r>
              <a:rPr sz="1800" dirty="0">
                <a:solidFill>
                  <a:srgbClr val="3A3535"/>
                </a:solidFill>
                <a:latin typeface="Times New Roman"/>
                <a:cs typeface="Times New Roman"/>
              </a:rPr>
              <a:t>median,</a:t>
            </a:r>
            <a:r>
              <a:rPr sz="1800" spc="30" dirty="0">
                <a:solidFill>
                  <a:srgbClr val="3A3535"/>
                </a:solidFill>
                <a:latin typeface="Times New Roman"/>
                <a:cs typeface="Times New Roman"/>
              </a:rPr>
              <a:t> </a:t>
            </a:r>
            <a:r>
              <a:rPr sz="1800" dirty="0">
                <a:solidFill>
                  <a:srgbClr val="3A3535"/>
                </a:solidFill>
                <a:latin typeface="Times New Roman"/>
                <a:cs typeface="Times New Roman"/>
              </a:rPr>
              <a:t>and</a:t>
            </a:r>
            <a:r>
              <a:rPr sz="1800" spc="35" dirty="0">
                <a:solidFill>
                  <a:srgbClr val="3A3535"/>
                </a:solidFill>
                <a:latin typeface="Times New Roman"/>
                <a:cs typeface="Times New Roman"/>
              </a:rPr>
              <a:t> </a:t>
            </a:r>
            <a:r>
              <a:rPr sz="1800" dirty="0">
                <a:solidFill>
                  <a:srgbClr val="3A3535"/>
                </a:solidFill>
                <a:latin typeface="Times New Roman"/>
                <a:cs typeface="Times New Roman"/>
              </a:rPr>
              <a:t>mode</a:t>
            </a:r>
            <a:r>
              <a:rPr sz="1800" spc="30" dirty="0">
                <a:solidFill>
                  <a:srgbClr val="3A3535"/>
                </a:solidFill>
                <a:latin typeface="Times New Roman"/>
                <a:cs typeface="Times New Roman"/>
              </a:rPr>
              <a:t> </a:t>
            </a:r>
            <a:r>
              <a:rPr sz="1800" dirty="0">
                <a:solidFill>
                  <a:srgbClr val="3A3535"/>
                </a:solidFill>
                <a:latin typeface="Times New Roman"/>
                <a:cs typeface="Times New Roman"/>
              </a:rPr>
              <a:t>are</a:t>
            </a:r>
            <a:r>
              <a:rPr sz="1800" spc="40" dirty="0">
                <a:solidFill>
                  <a:srgbClr val="3A3535"/>
                </a:solidFill>
                <a:latin typeface="Times New Roman"/>
                <a:cs typeface="Times New Roman"/>
              </a:rPr>
              <a:t> </a:t>
            </a:r>
            <a:r>
              <a:rPr sz="1800" dirty="0">
                <a:solidFill>
                  <a:srgbClr val="3A3535"/>
                </a:solidFill>
                <a:latin typeface="Times New Roman"/>
                <a:cs typeface="Times New Roman"/>
              </a:rPr>
              <a:t>identical.</a:t>
            </a:r>
            <a:r>
              <a:rPr sz="1800" spc="35" dirty="0">
                <a:solidFill>
                  <a:srgbClr val="3A3535"/>
                </a:solidFill>
                <a:latin typeface="Times New Roman"/>
                <a:cs typeface="Times New Roman"/>
              </a:rPr>
              <a:t> </a:t>
            </a:r>
            <a:r>
              <a:rPr sz="1800" dirty="0">
                <a:solidFill>
                  <a:srgbClr val="3A3535"/>
                </a:solidFill>
                <a:latin typeface="Times New Roman"/>
                <a:cs typeface="Times New Roman"/>
              </a:rPr>
              <a:t>The</a:t>
            </a:r>
            <a:r>
              <a:rPr sz="1800" spc="40" dirty="0">
                <a:solidFill>
                  <a:srgbClr val="3A3535"/>
                </a:solidFill>
                <a:latin typeface="Times New Roman"/>
                <a:cs typeface="Times New Roman"/>
              </a:rPr>
              <a:t> </a:t>
            </a:r>
            <a:r>
              <a:rPr sz="1800" spc="-10" dirty="0">
                <a:solidFill>
                  <a:srgbClr val="3A3535"/>
                </a:solidFill>
                <a:latin typeface="Times New Roman"/>
                <a:cs typeface="Times New Roman"/>
              </a:rPr>
              <a:t>empirical </a:t>
            </a:r>
            <a:r>
              <a:rPr sz="1800" dirty="0">
                <a:solidFill>
                  <a:srgbClr val="3A3535"/>
                </a:solidFill>
                <a:latin typeface="Times New Roman"/>
                <a:cs typeface="Times New Roman"/>
              </a:rPr>
              <a:t>rule</a:t>
            </a:r>
            <a:r>
              <a:rPr sz="1800" spc="30" dirty="0">
                <a:solidFill>
                  <a:srgbClr val="3A3535"/>
                </a:solidFill>
                <a:latin typeface="Times New Roman"/>
                <a:cs typeface="Times New Roman"/>
              </a:rPr>
              <a:t>  </a:t>
            </a:r>
            <a:r>
              <a:rPr sz="1800" spc="-10" dirty="0">
                <a:solidFill>
                  <a:srgbClr val="3A3535"/>
                </a:solidFill>
                <a:latin typeface="Times New Roman"/>
                <a:cs typeface="Times New Roman"/>
              </a:rPr>
              <a:t>(68-95-</a:t>
            </a:r>
            <a:r>
              <a:rPr sz="1800" dirty="0">
                <a:solidFill>
                  <a:srgbClr val="3A3535"/>
                </a:solidFill>
                <a:latin typeface="Times New Roman"/>
                <a:cs typeface="Times New Roman"/>
              </a:rPr>
              <a:t>99.7)</a:t>
            </a:r>
            <a:r>
              <a:rPr sz="1800" spc="35" dirty="0">
                <a:solidFill>
                  <a:srgbClr val="3A3535"/>
                </a:solidFill>
                <a:latin typeface="Times New Roman"/>
                <a:cs typeface="Times New Roman"/>
              </a:rPr>
              <a:t>  </a:t>
            </a:r>
            <a:r>
              <a:rPr sz="1800" dirty="0">
                <a:solidFill>
                  <a:srgbClr val="3A3535"/>
                </a:solidFill>
                <a:latin typeface="Times New Roman"/>
                <a:cs typeface="Times New Roman"/>
              </a:rPr>
              <a:t>describes</a:t>
            </a:r>
            <a:r>
              <a:rPr sz="1800" spc="30" dirty="0">
                <a:solidFill>
                  <a:srgbClr val="3A3535"/>
                </a:solidFill>
                <a:latin typeface="Times New Roman"/>
                <a:cs typeface="Times New Roman"/>
              </a:rPr>
              <a:t>  </a:t>
            </a:r>
            <a:r>
              <a:rPr sz="1800" dirty="0">
                <a:solidFill>
                  <a:srgbClr val="3A3535"/>
                </a:solidFill>
                <a:latin typeface="Times New Roman"/>
                <a:cs typeface="Times New Roman"/>
              </a:rPr>
              <a:t>value</a:t>
            </a:r>
            <a:r>
              <a:rPr sz="1800" spc="40" dirty="0">
                <a:solidFill>
                  <a:srgbClr val="3A3535"/>
                </a:solidFill>
                <a:latin typeface="Times New Roman"/>
                <a:cs typeface="Times New Roman"/>
              </a:rPr>
              <a:t>  </a:t>
            </a:r>
            <a:r>
              <a:rPr sz="1800" dirty="0">
                <a:solidFill>
                  <a:srgbClr val="3A3535"/>
                </a:solidFill>
                <a:latin typeface="Times New Roman"/>
                <a:cs typeface="Times New Roman"/>
              </a:rPr>
              <a:t>distribution</a:t>
            </a:r>
            <a:r>
              <a:rPr sz="1800" spc="25" dirty="0">
                <a:solidFill>
                  <a:srgbClr val="3A3535"/>
                </a:solidFill>
                <a:latin typeface="Times New Roman"/>
                <a:cs typeface="Times New Roman"/>
              </a:rPr>
              <a:t>  </a:t>
            </a:r>
            <a:r>
              <a:rPr sz="1800" dirty="0">
                <a:solidFill>
                  <a:srgbClr val="3A3535"/>
                </a:solidFill>
                <a:latin typeface="Times New Roman"/>
                <a:cs typeface="Times New Roman"/>
              </a:rPr>
              <a:t>around</a:t>
            </a:r>
            <a:r>
              <a:rPr sz="1800" spc="30" dirty="0">
                <a:solidFill>
                  <a:srgbClr val="3A3535"/>
                </a:solidFill>
                <a:latin typeface="Times New Roman"/>
                <a:cs typeface="Times New Roman"/>
              </a:rPr>
              <a:t>  </a:t>
            </a:r>
            <a:r>
              <a:rPr sz="1800" spc="-25" dirty="0">
                <a:solidFill>
                  <a:srgbClr val="3A3535"/>
                </a:solidFill>
                <a:latin typeface="Times New Roman"/>
                <a:cs typeface="Times New Roman"/>
              </a:rPr>
              <a:t>the </a:t>
            </a:r>
            <a:r>
              <a:rPr sz="1800" spc="-10" dirty="0">
                <a:solidFill>
                  <a:srgbClr val="3A3535"/>
                </a:solidFill>
                <a:latin typeface="Times New Roman"/>
                <a:cs typeface="Times New Roman"/>
              </a:rPr>
              <a:t>mean.</a:t>
            </a:r>
            <a:endParaRPr sz="1800">
              <a:latin typeface="Times New Roman"/>
              <a:cs typeface="Times New Roman"/>
            </a:endParaRPr>
          </a:p>
          <a:p>
            <a:pPr marL="2901315" algn="just">
              <a:lnSpc>
                <a:spcPct val="100000"/>
              </a:lnSpc>
              <a:spcBef>
                <a:spcPts val="1310"/>
              </a:spcBef>
            </a:pPr>
            <a:r>
              <a:rPr sz="2100" spc="-10" dirty="0">
                <a:solidFill>
                  <a:srgbClr val="4471C4"/>
                </a:solidFill>
                <a:latin typeface="Times New Roman"/>
                <a:cs typeface="Times New Roman"/>
              </a:rPr>
              <a:t>Log-</a:t>
            </a:r>
            <a:r>
              <a:rPr sz="2100" dirty="0">
                <a:solidFill>
                  <a:srgbClr val="4471C4"/>
                </a:solidFill>
                <a:latin typeface="Times New Roman"/>
                <a:cs typeface="Times New Roman"/>
              </a:rPr>
              <a:t>Normal</a:t>
            </a:r>
            <a:r>
              <a:rPr sz="2100" spc="-55" dirty="0">
                <a:solidFill>
                  <a:srgbClr val="4471C4"/>
                </a:solidFill>
                <a:latin typeface="Times New Roman"/>
                <a:cs typeface="Times New Roman"/>
              </a:rPr>
              <a:t> </a:t>
            </a:r>
            <a:r>
              <a:rPr sz="2100" spc="-10" dirty="0">
                <a:solidFill>
                  <a:srgbClr val="4471C4"/>
                </a:solidFill>
                <a:latin typeface="Times New Roman"/>
                <a:cs typeface="Times New Roman"/>
              </a:rPr>
              <a:t>Distribution</a:t>
            </a:r>
            <a:endParaRPr sz="2100">
              <a:latin typeface="Times New Roman"/>
              <a:cs typeface="Times New Roman"/>
            </a:endParaRPr>
          </a:p>
        </p:txBody>
      </p:sp>
      <p:grpSp>
        <p:nvGrpSpPr>
          <p:cNvPr id="11" name="object 11"/>
          <p:cNvGrpSpPr/>
          <p:nvPr/>
        </p:nvGrpSpPr>
        <p:grpSpPr>
          <a:xfrm>
            <a:off x="7082535" y="3732784"/>
            <a:ext cx="1049020" cy="465455"/>
            <a:chOff x="7082535" y="3732784"/>
            <a:chExt cx="1049020" cy="465455"/>
          </a:xfrm>
        </p:grpSpPr>
        <p:sp>
          <p:nvSpPr>
            <p:cNvPr id="12" name="object 12"/>
            <p:cNvSpPr/>
            <p:nvPr/>
          </p:nvSpPr>
          <p:spPr>
            <a:xfrm>
              <a:off x="7521193" y="3953891"/>
              <a:ext cx="610870" cy="22860"/>
            </a:xfrm>
            <a:custGeom>
              <a:avLst/>
              <a:gdLst/>
              <a:ahLst/>
              <a:cxnLst/>
              <a:rect l="l" t="t" r="r" b="b"/>
              <a:pathLst>
                <a:path w="610870" h="22860">
                  <a:moveTo>
                    <a:pt x="605281" y="0"/>
                  </a:moveTo>
                  <a:lnTo>
                    <a:pt x="5206" y="0"/>
                  </a:lnTo>
                  <a:lnTo>
                    <a:pt x="0" y="5207"/>
                  </a:lnTo>
                  <a:lnTo>
                    <a:pt x="0" y="11430"/>
                  </a:lnTo>
                  <a:lnTo>
                    <a:pt x="0" y="17780"/>
                  </a:lnTo>
                  <a:lnTo>
                    <a:pt x="5206" y="22860"/>
                  </a:lnTo>
                  <a:lnTo>
                    <a:pt x="605281" y="22860"/>
                  </a:lnTo>
                  <a:lnTo>
                    <a:pt x="610361" y="17780"/>
                  </a:lnTo>
                  <a:lnTo>
                    <a:pt x="610361" y="5207"/>
                  </a:lnTo>
                  <a:lnTo>
                    <a:pt x="605281" y="0"/>
                  </a:lnTo>
                  <a:close/>
                </a:path>
              </a:pathLst>
            </a:custGeom>
            <a:solidFill>
              <a:srgbClr val="DFB8BB"/>
            </a:solidFill>
          </p:spPr>
          <p:txBody>
            <a:bodyPr wrap="square" lIns="0" tIns="0" rIns="0" bIns="0" rtlCol="0"/>
            <a:lstStyle/>
            <a:p>
              <a:endParaRPr/>
            </a:p>
          </p:txBody>
        </p:sp>
        <p:sp>
          <p:nvSpPr>
            <p:cNvPr id="13" name="object 13"/>
            <p:cNvSpPr/>
            <p:nvPr/>
          </p:nvSpPr>
          <p:spPr>
            <a:xfrm>
              <a:off x="7086345" y="3736594"/>
              <a:ext cx="457834" cy="457834"/>
            </a:xfrm>
            <a:custGeom>
              <a:avLst/>
              <a:gdLst/>
              <a:ahLst/>
              <a:cxnLst/>
              <a:rect l="l" t="t" r="r" b="b"/>
              <a:pathLst>
                <a:path w="457834" h="457835">
                  <a:moveTo>
                    <a:pt x="372236" y="0"/>
                  </a:moveTo>
                  <a:lnTo>
                    <a:pt x="85471" y="0"/>
                  </a:lnTo>
                  <a:lnTo>
                    <a:pt x="52185" y="6709"/>
                  </a:lnTo>
                  <a:lnTo>
                    <a:pt x="25019" y="25003"/>
                  </a:lnTo>
                  <a:lnTo>
                    <a:pt x="6711" y="52131"/>
                  </a:lnTo>
                  <a:lnTo>
                    <a:pt x="0" y="85343"/>
                  </a:lnTo>
                  <a:lnTo>
                    <a:pt x="0" y="372236"/>
                  </a:lnTo>
                  <a:lnTo>
                    <a:pt x="6711" y="405522"/>
                  </a:lnTo>
                  <a:lnTo>
                    <a:pt x="25019" y="432688"/>
                  </a:lnTo>
                  <a:lnTo>
                    <a:pt x="52185" y="450996"/>
                  </a:lnTo>
                  <a:lnTo>
                    <a:pt x="85471" y="457707"/>
                  </a:lnTo>
                  <a:lnTo>
                    <a:pt x="372236" y="457707"/>
                  </a:lnTo>
                  <a:lnTo>
                    <a:pt x="405522" y="450996"/>
                  </a:lnTo>
                  <a:lnTo>
                    <a:pt x="432688" y="432688"/>
                  </a:lnTo>
                  <a:lnTo>
                    <a:pt x="450996" y="405522"/>
                  </a:lnTo>
                  <a:lnTo>
                    <a:pt x="457707" y="372236"/>
                  </a:lnTo>
                  <a:lnTo>
                    <a:pt x="457707" y="85343"/>
                  </a:lnTo>
                  <a:lnTo>
                    <a:pt x="450996" y="52131"/>
                  </a:lnTo>
                  <a:lnTo>
                    <a:pt x="432688" y="25003"/>
                  </a:lnTo>
                  <a:lnTo>
                    <a:pt x="405522" y="6709"/>
                  </a:lnTo>
                  <a:lnTo>
                    <a:pt x="372236" y="0"/>
                  </a:lnTo>
                  <a:close/>
                </a:path>
              </a:pathLst>
            </a:custGeom>
            <a:solidFill>
              <a:srgbClr val="F8D2D5"/>
            </a:solidFill>
          </p:spPr>
          <p:txBody>
            <a:bodyPr wrap="square" lIns="0" tIns="0" rIns="0" bIns="0" rtlCol="0"/>
            <a:lstStyle/>
            <a:p>
              <a:endParaRPr/>
            </a:p>
          </p:txBody>
        </p:sp>
        <p:sp>
          <p:nvSpPr>
            <p:cNvPr id="14" name="object 14"/>
            <p:cNvSpPr/>
            <p:nvPr/>
          </p:nvSpPr>
          <p:spPr>
            <a:xfrm>
              <a:off x="7086345" y="3736594"/>
              <a:ext cx="457834" cy="457834"/>
            </a:xfrm>
            <a:custGeom>
              <a:avLst/>
              <a:gdLst/>
              <a:ahLst/>
              <a:cxnLst/>
              <a:rect l="l" t="t" r="r" b="b"/>
              <a:pathLst>
                <a:path w="457834" h="457835">
                  <a:moveTo>
                    <a:pt x="0" y="85343"/>
                  </a:moveTo>
                  <a:lnTo>
                    <a:pt x="6711" y="52131"/>
                  </a:lnTo>
                  <a:lnTo>
                    <a:pt x="25019" y="25003"/>
                  </a:lnTo>
                  <a:lnTo>
                    <a:pt x="52185" y="6709"/>
                  </a:lnTo>
                  <a:lnTo>
                    <a:pt x="85471" y="0"/>
                  </a:lnTo>
                  <a:lnTo>
                    <a:pt x="372236" y="0"/>
                  </a:lnTo>
                  <a:lnTo>
                    <a:pt x="405522" y="6709"/>
                  </a:lnTo>
                  <a:lnTo>
                    <a:pt x="432688" y="25003"/>
                  </a:lnTo>
                  <a:lnTo>
                    <a:pt x="450996" y="52131"/>
                  </a:lnTo>
                  <a:lnTo>
                    <a:pt x="457707" y="85343"/>
                  </a:lnTo>
                  <a:lnTo>
                    <a:pt x="457707" y="372236"/>
                  </a:lnTo>
                  <a:lnTo>
                    <a:pt x="450996" y="405522"/>
                  </a:lnTo>
                  <a:lnTo>
                    <a:pt x="432688" y="432688"/>
                  </a:lnTo>
                  <a:lnTo>
                    <a:pt x="405522" y="450996"/>
                  </a:lnTo>
                  <a:lnTo>
                    <a:pt x="372236" y="457707"/>
                  </a:lnTo>
                  <a:lnTo>
                    <a:pt x="85471" y="457707"/>
                  </a:lnTo>
                  <a:lnTo>
                    <a:pt x="52185" y="450996"/>
                  </a:lnTo>
                  <a:lnTo>
                    <a:pt x="25019" y="432688"/>
                  </a:lnTo>
                  <a:lnTo>
                    <a:pt x="6711" y="405522"/>
                  </a:lnTo>
                  <a:lnTo>
                    <a:pt x="0" y="372236"/>
                  </a:lnTo>
                  <a:lnTo>
                    <a:pt x="0" y="85343"/>
                  </a:lnTo>
                  <a:close/>
                </a:path>
              </a:pathLst>
            </a:custGeom>
            <a:ln w="7620">
              <a:solidFill>
                <a:srgbClr val="DFB8BB"/>
              </a:solidFill>
            </a:ln>
          </p:spPr>
          <p:txBody>
            <a:bodyPr wrap="square" lIns="0" tIns="0" rIns="0" bIns="0" rtlCol="0"/>
            <a:lstStyle/>
            <a:p>
              <a:endParaRPr/>
            </a:p>
          </p:txBody>
        </p:sp>
      </p:grpSp>
      <p:sp>
        <p:nvSpPr>
          <p:cNvPr id="15" name="object 15"/>
          <p:cNvSpPr txBox="1"/>
          <p:nvPr/>
        </p:nvSpPr>
        <p:spPr>
          <a:xfrm>
            <a:off x="7206742" y="3673602"/>
            <a:ext cx="217804" cy="406400"/>
          </a:xfrm>
          <a:prstGeom prst="rect">
            <a:avLst/>
          </a:prstGeom>
        </p:spPr>
        <p:txBody>
          <a:bodyPr vert="horz" wrap="square" lIns="0" tIns="12065" rIns="0" bIns="0" rtlCol="0">
            <a:spAutoFit/>
          </a:bodyPr>
          <a:lstStyle/>
          <a:p>
            <a:pPr marL="12700">
              <a:lnSpc>
                <a:spcPct val="100000"/>
              </a:lnSpc>
              <a:spcBef>
                <a:spcPts val="95"/>
              </a:spcBef>
            </a:pPr>
            <a:r>
              <a:rPr sz="2500" spc="185" dirty="0">
                <a:solidFill>
                  <a:srgbClr val="3A3535"/>
                </a:solidFill>
                <a:latin typeface="Calibri"/>
                <a:cs typeface="Calibri"/>
              </a:rPr>
              <a:t>2</a:t>
            </a:r>
            <a:endParaRPr sz="2500">
              <a:latin typeface="Calibri"/>
              <a:cs typeface="Calibri"/>
            </a:endParaRPr>
          </a:p>
        </p:txBody>
      </p:sp>
      <p:sp>
        <p:nvSpPr>
          <p:cNvPr id="16" name="object 16"/>
          <p:cNvSpPr txBox="1"/>
          <p:nvPr/>
        </p:nvSpPr>
        <p:spPr>
          <a:xfrm>
            <a:off x="8320531" y="3776217"/>
            <a:ext cx="3491229" cy="345440"/>
          </a:xfrm>
          <a:prstGeom prst="rect">
            <a:avLst/>
          </a:prstGeom>
        </p:spPr>
        <p:txBody>
          <a:bodyPr vert="horz" wrap="square" lIns="0" tIns="12700" rIns="0" bIns="0" rtlCol="0">
            <a:spAutoFit/>
          </a:bodyPr>
          <a:lstStyle/>
          <a:p>
            <a:pPr marL="12700">
              <a:lnSpc>
                <a:spcPct val="100000"/>
              </a:lnSpc>
              <a:spcBef>
                <a:spcPts val="100"/>
              </a:spcBef>
            </a:pPr>
            <a:r>
              <a:rPr sz="2100" b="1" dirty="0">
                <a:solidFill>
                  <a:srgbClr val="4471C4"/>
                </a:solidFill>
                <a:latin typeface="Times New Roman"/>
                <a:cs typeface="Times New Roman"/>
              </a:rPr>
              <a:t>Standard</a:t>
            </a:r>
            <a:r>
              <a:rPr sz="2100" b="1" spc="-50" dirty="0">
                <a:solidFill>
                  <a:srgbClr val="4471C4"/>
                </a:solidFill>
                <a:latin typeface="Times New Roman"/>
                <a:cs typeface="Times New Roman"/>
              </a:rPr>
              <a:t> </a:t>
            </a:r>
            <a:r>
              <a:rPr sz="2100" b="1" dirty="0">
                <a:solidFill>
                  <a:srgbClr val="4471C4"/>
                </a:solidFill>
                <a:latin typeface="Times New Roman"/>
                <a:cs typeface="Times New Roman"/>
              </a:rPr>
              <a:t>Normal</a:t>
            </a:r>
            <a:r>
              <a:rPr sz="2100" b="1" spc="-50" dirty="0">
                <a:solidFill>
                  <a:srgbClr val="4471C4"/>
                </a:solidFill>
                <a:latin typeface="Times New Roman"/>
                <a:cs typeface="Times New Roman"/>
              </a:rPr>
              <a:t> </a:t>
            </a:r>
            <a:r>
              <a:rPr sz="2100" b="1" spc="-10" dirty="0">
                <a:solidFill>
                  <a:srgbClr val="4471C4"/>
                </a:solidFill>
                <a:latin typeface="Times New Roman"/>
                <a:cs typeface="Times New Roman"/>
              </a:rPr>
              <a:t>Distribution</a:t>
            </a:r>
            <a:endParaRPr sz="2100">
              <a:latin typeface="Times New Roman"/>
              <a:cs typeface="Times New Roman"/>
            </a:endParaRPr>
          </a:p>
        </p:txBody>
      </p:sp>
      <p:sp>
        <p:nvSpPr>
          <p:cNvPr id="17" name="object 17"/>
          <p:cNvSpPr txBox="1"/>
          <p:nvPr/>
        </p:nvSpPr>
        <p:spPr>
          <a:xfrm>
            <a:off x="8320531" y="4445660"/>
            <a:ext cx="5815965" cy="894715"/>
          </a:xfrm>
          <a:prstGeom prst="rect">
            <a:avLst/>
          </a:prstGeom>
        </p:spPr>
        <p:txBody>
          <a:bodyPr vert="horz" wrap="square" lIns="0" tIns="12700" rIns="0" bIns="0" rtlCol="0">
            <a:spAutoFit/>
          </a:bodyPr>
          <a:lstStyle/>
          <a:p>
            <a:pPr marL="12700" marR="5080">
              <a:lnSpc>
                <a:spcPct val="150100"/>
              </a:lnSpc>
              <a:spcBef>
                <a:spcPts val="100"/>
              </a:spcBef>
            </a:pPr>
            <a:r>
              <a:rPr sz="1900" dirty="0">
                <a:solidFill>
                  <a:srgbClr val="3A3535"/>
                </a:solidFill>
                <a:latin typeface="Times New Roman"/>
                <a:cs typeface="Times New Roman"/>
              </a:rPr>
              <a:t>A</a:t>
            </a:r>
            <a:r>
              <a:rPr sz="1900" spc="95" dirty="0">
                <a:solidFill>
                  <a:srgbClr val="3A3535"/>
                </a:solidFill>
                <a:latin typeface="Times New Roman"/>
                <a:cs typeface="Times New Roman"/>
              </a:rPr>
              <a:t> </a:t>
            </a:r>
            <a:r>
              <a:rPr sz="1900" dirty="0">
                <a:solidFill>
                  <a:srgbClr val="3A3535"/>
                </a:solidFill>
                <a:latin typeface="Times New Roman"/>
                <a:cs typeface="Times New Roman"/>
              </a:rPr>
              <a:t>normal</a:t>
            </a:r>
            <a:r>
              <a:rPr sz="1900" spc="204" dirty="0">
                <a:solidFill>
                  <a:srgbClr val="3A3535"/>
                </a:solidFill>
                <a:latin typeface="Times New Roman"/>
                <a:cs typeface="Times New Roman"/>
              </a:rPr>
              <a:t> </a:t>
            </a:r>
            <a:r>
              <a:rPr sz="1900" dirty="0">
                <a:solidFill>
                  <a:srgbClr val="3A3535"/>
                </a:solidFill>
                <a:latin typeface="Times New Roman"/>
                <a:cs typeface="Times New Roman"/>
              </a:rPr>
              <a:t>distribution</a:t>
            </a:r>
            <a:r>
              <a:rPr sz="1900" spc="210" dirty="0">
                <a:solidFill>
                  <a:srgbClr val="3A3535"/>
                </a:solidFill>
                <a:latin typeface="Times New Roman"/>
                <a:cs typeface="Times New Roman"/>
              </a:rPr>
              <a:t> </a:t>
            </a:r>
            <a:r>
              <a:rPr sz="1900" dirty="0">
                <a:solidFill>
                  <a:srgbClr val="3A3535"/>
                </a:solidFill>
                <a:latin typeface="Times New Roman"/>
                <a:cs typeface="Times New Roman"/>
              </a:rPr>
              <a:t>with</a:t>
            </a:r>
            <a:r>
              <a:rPr sz="1900" spc="204" dirty="0">
                <a:solidFill>
                  <a:srgbClr val="3A3535"/>
                </a:solidFill>
                <a:latin typeface="Times New Roman"/>
                <a:cs typeface="Times New Roman"/>
              </a:rPr>
              <a:t> </a:t>
            </a:r>
            <a:r>
              <a:rPr sz="1900" dirty="0">
                <a:solidFill>
                  <a:srgbClr val="3A3535"/>
                </a:solidFill>
                <a:latin typeface="Times New Roman"/>
                <a:cs typeface="Times New Roman"/>
              </a:rPr>
              <a:t>a</a:t>
            </a:r>
            <a:r>
              <a:rPr sz="1900" spc="185" dirty="0">
                <a:solidFill>
                  <a:srgbClr val="3A3535"/>
                </a:solidFill>
                <a:latin typeface="Times New Roman"/>
                <a:cs typeface="Times New Roman"/>
              </a:rPr>
              <a:t> </a:t>
            </a:r>
            <a:r>
              <a:rPr sz="1900" dirty="0">
                <a:solidFill>
                  <a:srgbClr val="3A3535"/>
                </a:solidFill>
                <a:latin typeface="Times New Roman"/>
                <a:cs typeface="Times New Roman"/>
              </a:rPr>
              <a:t>mean</a:t>
            </a:r>
            <a:r>
              <a:rPr sz="1900" spc="204" dirty="0">
                <a:solidFill>
                  <a:srgbClr val="3A3535"/>
                </a:solidFill>
                <a:latin typeface="Times New Roman"/>
                <a:cs typeface="Times New Roman"/>
              </a:rPr>
              <a:t> </a:t>
            </a:r>
            <a:r>
              <a:rPr sz="1900" dirty="0">
                <a:solidFill>
                  <a:srgbClr val="3A3535"/>
                </a:solidFill>
                <a:latin typeface="Times New Roman"/>
                <a:cs typeface="Times New Roman"/>
              </a:rPr>
              <a:t>of</a:t>
            </a:r>
            <a:r>
              <a:rPr sz="1900" spc="210" dirty="0">
                <a:solidFill>
                  <a:srgbClr val="3A3535"/>
                </a:solidFill>
                <a:latin typeface="Times New Roman"/>
                <a:cs typeface="Times New Roman"/>
              </a:rPr>
              <a:t> </a:t>
            </a:r>
            <a:r>
              <a:rPr sz="1900" dirty="0">
                <a:solidFill>
                  <a:srgbClr val="3A3535"/>
                </a:solidFill>
                <a:latin typeface="Times New Roman"/>
                <a:cs typeface="Times New Roman"/>
              </a:rPr>
              <a:t>zero</a:t>
            </a:r>
            <a:r>
              <a:rPr sz="1900" spc="204" dirty="0">
                <a:solidFill>
                  <a:srgbClr val="3A3535"/>
                </a:solidFill>
                <a:latin typeface="Times New Roman"/>
                <a:cs typeface="Times New Roman"/>
              </a:rPr>
              <a:t> </a:t>
            </a:r>
            <a:r>
              <a:rPr sz="1900" dirty="0">
                <a:solidFill>
                  <a:srgbClr val="3A3535"/>
                </a:solidFill>
                <a:latin typeface="Times New Roman"/>
                <a:cs typeface="Times New Roman"/>
              </a:rPr>
              <a:t>and</a:t>
            </a:r>
            <a:r>
              <a:rPr sz="1900" spc="204" dirty="0">
                <a:solidFill>
                  <a:srgbClr val="3A3535"/>
                </a:solidFill>
                <a:latin typeface="Times New Roman"/>
                <a:cs typeface="Times New Roman"/>
              </a:rPr>
              <a:t> </a:t>
            </a:r>
            <a:r>
              <a:rPr sz="1900" dirty="0">
                <a:solidFill>
                  <a:srgbClr val="3A3535"/>
                </a:solidFill>
                <a:latin typeface="Times New Roman"/>
                <a:cs typeface="Times New Roman"/>
              </a:rPr>
              <a:t>a</a:t>
            </a:r>
            <a:r>
              <a:rPr sz="1900" spc="204" dirty="0">
                <a:solidFill>
                  <a:srgbClr val="3A3535"/>
                </a:solidFill>
                <a:latin typeface="Times New Roman"/>
                <a:cs typeface="Times New Roman"/>
              </a:rPr>
              <a:t> </a:t>
            </a:r>
            <a:r>
              <a:rPr sz="1900" spc="-10" dirty="0">
                <a:solidFill>
                  <a:srgbClr val="3A3535"/>
                </a:solidFill>
                <a:latin typeface="Times New Roman"/>
                <a:cs typeface="Times New Roman"/>
              </a:rPr>
              <a:t>standard </a:t>
            </a:r>
            <a:r>
              <a:rPr sz="1900" dirty="0">
                <a:solidFill>
                  <a:srgbClr val="3A3535"/>
                </a:solidFill>
                <a:latin typeface="Times New Roman"/>
                <a:cs typeface="Times New Roman"/>
              </a:rPr>
              <a:t>deviation</a:t>
            </a:r>
            <a:r>
              <a:rPr sz="1900" spc="-25" dirty="0">
                <a:solidFill>
                  <a:srgbClr val="3A3535"/>
                </a:solidFill>
                <a:latin typeface="Times New Roman"/>
                <a:cs typeface="Times New Roman"/>
              </a:rPr>
              <a:t> </a:t>
            </a:r>
            <a:r>
              <a:rPr sz="1900" dirty="0">
                <a:solidFill>
                  <a:srgbClr val="3A3535"/>
                </a:solidFill>
                <a:latin typeface="Times New Roman"/>
                <a:cs typeface="Times New Roman"/>
              </a:rPr>
              <a:t>of</a:t>
            </a:r>
            <a:r>
              <a:rPr sz="1900" spc="-10" dirty="0">
                <a:solidFill>
                  <a:srgbClr val="3A3535"/>
                </a:solidFill>
                <a:latin typeface="Times New Roman"/>
                <a:cs typeface="Times New Roman"/>
              </a:rPr>
              <a:t> </a:t>
            </a:r>
            <a:r>
              <a:rPr sz="1900" dirty="0">
                <a:solidFill>
                  <a:srgbClr val="3A3535"/>
                </a:solidFill>
                <a:latin typeface="Times New Roman"/>
                <a:cs typeface="Times New Roman"/>
              </a:rPr>
              <a:t>one,</a:t>
            </a:r>
            <a:r>
              <a:rPr sz="1900" spc="-20" dirty="0">
                <a:solidFill>
                  <a:srgbClr val="3A3535"/>
                </a:solidFill>
                <a:latin typeface="Times New Roman"/>
                <a:cs typeface="Times New Roman"/>
              </a:rPr>
              <a:t> </a:t>
            </a:r>
            <a:r>
              <a:rPr sz="1900" dirty="0">
                <a:solidFill>
                  <a:srgbClr val="3A3535"/>
                </a:solidFill>
                <a:latin typeface="Times New Roman"/>
                <a:cs typeface="Times New Roman"/>
              </a:rPr>
              <a:t>converted</a:t>
            </a:r>
            <a:r>
              <a:rPr sz="1900" spc="-5" dirty="0">
                <a:solidFill>
                  <a:srgbClr val="3A3535"/>
                </a:solidFill>
                <a:latin typeface="Times New Roman"/>
                <a:cs typeface="Times New Roman"/>
              </a:rPr>
              <a:t> </a:t>
            </a:r>
            <a:r>
              <a:rPr sz="1900" dirty="0">
                <a:solidFill>
                  <a:srgbClr val="3A3535"/>
                </a:solidFill>
                <a:latin typeface="Times New Roman"/>
                <a:cs typeface="Times New Roman"/>
              </a:rPr>
              <a:t>using</a:t>
            </a:r>
            <a:r>
              <a:rPr sz="1900" spc="-15" dirty="0">
                <a:solidFill>
                  <a:srgbClr val="3A3535"/>
                </a:solidFill>
                <a:latin typeface="Times New Roman"/>
                <a:cs typeface="Times New Roman"/>
              </a:rPr>
              <a:t> </a:t>
            </a:r>
            <a:r>
              <a:rPr sz="1900" dirty="0">
                <a:solidFill>
                  <a:srgbClr val="3A3535"/>
                </a:solidFill>
                <a:latin typeface="Times New Roman"/>
                <a:cs typeface="Times New Roman"/>
              </a:rPr>
              <a:t>the</a:t>
            </a:r>
            <a:r>
              <a:rPr sz="1900" spc="-25" dirty="0">
                <a:solidFill>
                  <a:srgbClr val="3A3535"/>
                </a:solidFill>
                <a:latin typeface="Times New Roman"/>
                <a:cs typeface="Times New Roman"/>
              </a:rPr>
              <a:t> </a:t>
            </a:r>
            <a:r>
              <a:rPr sz="1900" spc="-10" dirty="0">
                <a:solidFill>
                  <a:srgbClr val="3A3535"/>
                </a:solidFill>
                <a:latin typeface="Times New Roman"/>
                <a:cs typeface="Times New Roman"/>
              </a:rPr>
              <a:t>Z-Score.</a:t>
            </a:r>
            <a:endParaRPr sz="1900">
              <a:latin typeface="Times New Roman"/>
              <a:cs typeface="Times New Roman"/>
            </a:endParaRPr>
          </a:p>
        </p:txBody>
      </p:sp>
      <p:grpSp>
        <p:nvGrpSpPr>
          <p:cNvPr id="18" name="object 18"/>
          <p:cNvGrpSpPr/>
          <p:nvPr/>
        </p:nvGrpSpPr>
        <p:grpSpPr>
          <a:xfrm>
            <a:off x="6498844" y="4784852"/>
            <a:ext cx="1049020" cy="465455"/>
            <a:chOff x="6498844" y="4784852"/>
            <a:chExt cx="1049020" cy="465455"/>
          </a:xfrm>
        </p:grpSpPr>
        <p:sp>
          <p:nvSpPr>
            <p:cNvPr id="19" name="object 19"/>
            <p:cNvSpPr/>
            <p:nvPr/>
          </p:nvSpPr>
          <p:spPr>
            <a:xfrm>
              <a:off x="6498844" y="5006086"/>
              <a:ext cx="610870" cy="22860"/>
            </a:xfrm>
            <a:custGeom>
              <a:avLst/>
              <a:gdLst/>
              <a:ahLst/>
              <a:cxnLst/>
              <a:rect l="l" t="t" r="r" b="b"/>
              <a:pathLst>
                <a:path w="610870" h="22860">
                  <a:moveTo>
                    <a:pt x="605154" y="0"/>
                  </a:moveTo>
                  <a:lnTo>
                    <a:pt x="5079" y="0"/>
                  </a:lnTo>
                  <a:lnTo>
                    <a:pt x="0" y="5080"/>
                  </a:lnTo>
                  <a:lnTo>
                    <a:pt x="0" y="11430"/>
                  </a:lnTo>
                  <a:lnTo>
                    <a:pt x="0" y="17780"/>
                  </a:lnTo>
                  <a:lnTo>
                    <a:pt x="5079" y="22859"/>
                  </a:lnTo>
                  <a:lnTo>
                    <a:pt x="605154" y="22859"/>
                  </a:lnTo>
                  <a:lnTo>
                    <a:pt x="610361" y="17780"/>
                  </a:lnTo>
                  <a:lnTo>
                    <a:pt x="610361" y="5080"/>
                  </a:lnTo>
                  <a:lnTo>
                    <a:pt x="605154" y="0"/>
                  </a:lnTo>
                  <a:close/>
                </a:path>
              </a:pathLst>
            </a:custGeom>
            <a:solidFill>
              <a:srgbClr val="DFB8BB"/>
            </a:solidFill>
          </p:spPr>
          <p:txBody>
            <a:bodyPr wrap="square" lIns="0" tIns="0" rIns="0" bIns="0" rtlCol="0"/>
            <a:lstStyle/>
            <a:p>
              <a:endParaRPr/>
            </a:p>
          </p:txBody>
        </p:sp>
        <p:sp>
          <p:nvSpPr>
            <p:cNvPr id="20" name="object 20"/>
            <p:cNvSpPr/>
            <p:nvPr/>
          </p:nvSpPr>
          <p:spPr>
            <a:xfrm>
              <a:off x="7086345" y="4788662"/>
              <a:ext cx="457834" cy="457834"/>
            </a:xfrm>
            <a:custGeom>
              <a:avLst/>
              <a:gdLst/>
              <a:ahLst/>
              <a:cxnLst/>
              <a:rect l="l" t="t" r="r" b="b"/>
              <a:pathLst>
                <a:path w="457834" h="457835">
                  <a:moveTo>
                    <a:pt x="372236" y="0"/>
                  </a:moveTo>
                  <a:lnTo>
                    <a:pt x="85471" y="0"/>
                  </a:lnTo>
                  <a:lnTo>
                    <a:pt x="52185" y="6729"/>
                  </a:lnTo>
                  <a:lnTo>
                    <a:pt x="25019" y="25066"/>
                  </a:lnTo>
                  <a:lnTo>
                    <a:pt x="6711" y="52238"/>
                  </a:lnTo>
                  <a:lnTo>
                    <a:pt x="0" y="85471"/>
                  </a:lnTo>
                  <a:lnTo>
                    <a:pt x="0" y="372363"/>
                  </a:lnTo>
                  <a:lnTo>
                    <a:pt x="6711" y="405649"/>
                  </a:lnTo>
                  <a:lnTo>
                    <a:pt x="25019" y="432816"/>
                  </a:lnTo>
                  <a:lnTo>
                    <a:pt x="52185" y="451123"/>
                  </a:lnTo>
                  <a:lnTo>
                    <a:pt x="85471" y="457835"/>
                  </a:lnTo>
                  <a:lnTo>
                    <a:pt x="372236" y="457835"/>
                  </a:lnTo>
                  <a:lnTo>
                    <a:pt x="405522" y="451123"/>
                  </a:lnTo>
                  <a:lnTo>
                    <a:pt x="432688" y="432815"/>
                  </a:lnTo>
                  <a:lnTo>
                    <a:pt x="450996" y="405649"/>
                  </a:lnTo>
                  <a:lnTo>
                    <a:pt x="457707" y="372363"/>
                  </a:lnTo>
                  <a:lnTo>
                    <a:pt x="457707" y="85471"/>
                  </a:lnTo>
                  <a:lnTo>
                    <a:pt x="450996" y="52238"/>
                  </a:lnTo>
                  <a:lnTo>
                    <a:pt x="432688" y="25066"/>
                  </a:lnTo>
                  <a:lnTo>
                    <a:pt x="405522" y="6729"/>
                  </a:lnTo>
                  <a:lnTo>
                    <a:pt x="372236" y="0"/>
                  </a:lnTo>
                  <a:close/>
                </a:path>
              </a:pathLst>
            </a:custGeom>
            <a:solidFill>
              <a:srgbClr val="F8D2D5"/>
            </a:solidFill>
          </p:spPr>
          <p:txBody>
            <a:bodyPr wrap="square" lIns="0" tIns="0" rIns="0" bIns="0" rtlCol="0"/>
            <a:lstStyle/>
            <a:p>
              <a:endParaRPr/>
            </a:p>
          </p:txBody>
        </p:sp>
        <p:sp>
          <p:nvSpPr>
            <p:cNvPr id="21" name="object 21"/>
            <p:cNvSpPr/>
            <p:nvPr/>
          </p:nvSpPr>
          <p:spPr>
            <a:xfrm>
              <a:off x="7086345" y="4788662"/>
              <a:ext cx="457834" cy="457834"/>
            </a:xfrm>
            <a:custGeom>
              <a:avLst/>
              <a:gdLst/>
              <a:ahLst/>
              <a:cxnLst/>
              <a:rect l="l" t="t" r="r" b="b"/>
              <a:pathLst>
                <a:path w="457834" h="457835">
                  <a:moveTo>
                    <a:pt x="0" y="85471"/>
                  </a:moveTo>
                  <a:lnTo>
                    <a:pt x="6711" y="52238"/>
                  </a:lnTo>
                  <a:lnTo>
                    <a:pt x="25019" y="25066"/>
                  </a:lnTo>
                  <a:lnTo>
                    <a:pt x="52185" y="6729"/>
                  </a:lnTo>
                  <a:lnTo>
                    <a:pt x="85471" y="0"/>
                  </a:lnTo>
                  <a:lnTo>
                    <a:pt x="372236" y="0"/>
                  </a:lnTo>
                  <a:lnTo>
                    <a:pt x="405522" y="6729"/>
                  </a:lnTo>
                  <a:lnTo>
                    <a:pt x="432688" y="25066"/>
                  </a:lnTo>
                  <a:lnTo>
                    <a:pt x="450996" y="52238"/>
                  </a:lnTo>
                  <a:lnTo>
                    <a:pt x="457707" y="85471"/>
                  </a:lnTo>
                  <a:lnTo>
                    <a:pt x="457707" y="372363"/>
                  </a:lnTo>
                  <a:lnTo>
                    <a:pt x="450996" y="405649"/>
                  </a:lnTo>
                  <a:lnTo>
                    <a:pt x="432688" y="432815"/>
                  </a:lnTo>
                  <a:lnTo>
                    <a:pt x="405522" y="451123"/>
                  </a:lnTo>
                  <a:lnTo>
                    <a:pt x="372236" y="457835"/>
                  </a:lnTo>
                  <a:lnTo>
                    <a:pt x="85471" y="457835"/>
                  </a:lnTo>
                  <a:lnTo>
                    <a:pt x="52185" y="451123"/>
                  </a:lnTo>
                  <a:lnTo>
                    <a:pt x="25019" y="432816"/>
                  </a:lnTo>
                  <a:lnTo>
                    <a:pt x="6711" y="405649"/>
                  </a:lnTo>
                  <a:lnTo>
                    <a:pt x="0" y="372363"/>
                  </a:lnTo>
                  <a:lnTo>
                    <a:pt x="0" y="85471"/>
                  </a:lnTo>
                  <a:close/>
                </a:path>
              </a:pathLst>
            </a:custGeom>
            <a:ln w="7620">
              <a:solidFill>
                <a:srgbClr val="DFB8BB"/>
              </a:solidFill>
            </a:ln>
          </p:spPr>
          <p:txBody>
            <a:bodyPr wrap="square" lIns="0" tIns="0" rIns="0" bIns="0" rtlCol="0"/>
            <a:lstStyle/>
            <a:p>
              <a:endParaRPr/>
            </a:p>
          </p:txBody>
        </p:sp>
      </p:grpSp>
      <p:sp>
        <p:nvSpPr>
          <p:cNvPr id="22" name="object 22"/>
          <p:cNvSpPr txBox="1"/>
          <p:nvPr/>
        </p:nvSpPr>
        <p:spPr>
          <a:xfrm>
            <a:off x="7206742" y="4725670"/>
            <a:ext cx="215900" cy="406400"/>
          </a:xfrm>
          <a:prstGeom prst="rect">
            <a:avLst/>
          </a:prstGeom>
        </p:spPr>
        <p:txBody>
          <a:bodyPr vert="horz" wrap="square" lIns="0" tIns="12065" rIns="0" bIns="0" rtlCol="0">
            <a:spAutoFit/>
          </a:bodyPr>
          <a:lstStyle/>
          <a:p>
            <a:pPr marL="12700">
              <a:lnSpc>
                <a:spcPct val="100000"/>
              </a:lnSpc>
              <a:spcBef>
                <a:spcPts val="95"/>
              </a:spcBef>
            </a:pPr>
            <a:r>
              <a:rPr sz="2500" spc="175" dirty="0">
                <a:solidFill>
                  <a:srgbClr val="3A3535"/>
                </a:solidFill>
                <a:latin typeface="Calibri"/>
                <a:cs typeface="Calibri"/>
              </a:rPr>
              <a:t>3</a:t>
            </a:r>
            <a:endParaRPr sz="2500">
              <a:latin typeface="Calibri"/>
              <a:cs typeface="Calibri"/>
            </a:endParaRPr>
          </a:p>
        </p:txBody>
      </p:sp>
      <p:sp>
        <p:nvSpPr>
          <p:cNvPr id="23" name="object 23"/>
          <p:cNvSpPr txBox="1"/>
          <p:nvPr/>
        </p:nvSpPr>
        <p:spPr>
          <a:xfrm>
            <a:off x="699617" y="5244089"/>
            <a:ext cx="5612130" cy="1328420"/>
          </a:xfrm>
          <a:prstGeom prst="rect">
            <a:avLst/>
          </a:prstGeom>
        </p:spPr>
        <p:txBody>
          <a:bodyPr vert="horz" wrap="square" lIns="0" tIns="12065" rIns="0" bIns="0" rtlCol="0">
            <a:spAutoFit/>
          </a:bodyPr>
          <a:lstStyle/>
          <a:p>
            <a:pPr marL="12700" marR="5080" algn="just">
              <a:lnSpc>
                <a:spcPct val="150000"/>
              </a:lnSpc>
              <a:spcBef>
                <a:spcPts val="95"/>
              </a:spcBef>
            </a:pPr>
            <a:r>
              <a:rPr sz="1900" dirty="0">
                <a:solidFill>
                  <a:srgbClr val="3A3535"/>
                </a:solidFill>
                <a:latin typeface="Times New Roman"/>
                <a:cs typeface="Times New Roman"/>
              </a:rPr>
              <a:t>A</a:t>
            </a:r>
            <a:r>
              <a:rPr sz="1900" spc="-120" dirty="0">
                <a:solidFill>
                  <a:srgbClr val="3A3535"/>
                </a:solidFill>
                <a:latin typeface="Times New Roman"/>
                <a:cs typeface="Times New Roman"/>
              </a:rPr>
              <a:t> </a:t>
            </a:r>
            <a:r>
              <a:rPr sz="1900" dirty="0">
                <a:solidFill>
                  <a:srgbClr val="3A3535"/>
                </a:solidFill>
                <a:latin typeface="Times New Roman"/>
                <a:cs typeface="Times New Roman"/>
              </a:rPr>
              <a:t>continuous</a:t>
            </a:r>
            <a:r>
              <a:rPr sz="1900" spc="-35" dirty="0">
                <a:solidFill>
                  <a:srgbClr val="3A3535"/>
                </a:solidFill>
                <a:latin typeface="Times New Roman"/>
                <a:cs typeface="Times New Roman"/>
              </a:rPr>
              <a:t> </a:t>
            </a:r>
            <a:r>
              <a:rPr sz="1900" dirty="0">
                <a:solidFill>
                  <a:srgbClr val="3A3535"/>
                </a:solidFill>
                <a:latin typeface="Times New Roman"/>
                <a:cs typeface="Times New Roman"/>
              </a:rPr>
              <a:t>probability</a:t>
            </a:r>
            <a:r>
              <a:rPr sz="1900" spc="-15" dirty="0">
                <a:solidFill>
                  <a:srgbClr val="3A3535"/>
                </a:solidFill>
                <a:latin typeface="Times New Roman"/>
                <a:cs typeface="Times New Roman"/>
              </a:rPr>
              <a:t> </a:t>
            </a:r>
            <a:r>
              <a:rPr sz="1900" dirty="0">
                <a:solidFill>
                  <a:srgbClr val="3A3535"/>
                </a:solidFill>
                <a:latin typeface="Times New Roman"/>
                <a:cs typeface="Times New Roman"/>
              </a:rPr>
              <a:t>distribution</a:t>
            </a:r>
            <a:r>
              <a:rPr sz="1900" spc="-25" dirty="0">
                <a:solidFill>
                  <a:srgbClr val="3A3535"/>
                </a:solidFill>
                <a:latin typeface="Times New Roman"/>
                <a:cs typeface="Times New Roman"/>
              </a:rPr>
              <a:t> </a:t>
            </a:r>
            <a:r>
              <a:rPr sz="1900" dirty="0">
                <a:solidFill>
                  <a:srgbClr val="3A3535"/>
                </a:solidFill>
                <a:latin typeface="Times New Roman"/>
                <a:cs typeface="Times New Roman"/>
              </a:rPr>
              <a:t>where</a:t>
            </a:r>
            <a:r>
              <a:rPr sz="1900" spc="-25" dirty="0">
                <a:solidFill>
                  <a:srgbClr val="3A3535"/>
                </a:solidFill>
                <a:latin typeface="Times New Roman"/>
                <a:cs typeface="Times New Roman"/>
              </a:rPr>
              <a:t> </a:t>
            </a:r>
            <a:r>
              <a:rPr sz="1900" dirty="0">
                <a:solidFill>
                  <a:srgbClr val="3A3535"/>
                </a:solidFill>
                <a:latin typeface="Times New Roman"/>
                <a:cs typeface="Times New Roman"/>
              </a:rPr>
              <a:t>the</a:t>
            </a:r>
            <a:r>
              <a:rPr sz="1900" spc="-45" dirty="0">
                <a:solidFill>
                  <a:srgbClr val="3A3535"/>
                </a:solidFill>
                <a:latin typeface="Times New Roman"/>
                <a:cs typeface="Times New Roman"/>
              </a:rPr>
              <a:t> </a:t>
            </a:r>
            <a:r>
              <a:rPr sz="1900" spc="-10" dirty="0">
                <a:solidFill>
                  <a:srgbClr val="3A3535"/>
                </a:solidFill>
                <a:latin typeface="Times New Roman"/>
                <a:cs typeface="Times New Roman"/>
              </a:rPr>
              <a:t>logarithm </a:t>
            </a:r>
            <a:r>
              <a:rPr sz="1900" dirty="0">
                <a:solidFill>
                  <a:srgbClr val="3A3535"/>
                </a:solidFill>
                <a:latin typeface="Times New Roman"/>
                <a:cs typeface="Times New Roman"/>
              </a:rPr>
              <a:t>of</a:t>
            </a:r>
            <a:r>
              <a:rPr sz="1900" spc="30" dirty="0">
                <a:solidFill>
                  <a:srgbClr val="3A3535"/>
                </a:solidFill>
                <a:latin typeface="Times New Roman"/>
                <a:cs typeface="Times New Roman"/>
              </a:rPr>
              <a:t> </a:t>
            </a:r>
            <a:r>
              <a:rPr sz="1900" dirty="0">
                <a:solidFill>
                  <a:srgbClr val="3A3535"/>
                </a:solidFill>
                <a:latin typeface="Times New Roman"/>
                <a:cs typeface="Times New Roman"/>
              </a:rPr>
              <a:t>the</a:t>
            </a:r>
            <a:r>
              <a:rPr sz="1900" spc="25" dirty="0">
                <a:solidFill>
                  <a:srgbClr val="3A3535"/>
                </a:solidFill>
                <a:latin typeface="Times New Roman"/>
                <a:cs typeface="Times New Roman"/>
              </a:rPr>
              <a:t> </a:t>
            </a:r>
            <a:r>
              <a:rPr sz="1900" dirty="0">
                <a:solidFill>
                  <a:srgbClr val="3A3535"/>
                </a:solidFill>
                <a:latin typeface="Times New Roman"/>
                <a:cs typeface="Times New Roman"/>
              </a:rPr>
              <a:t>random</a:t>
            </a:r>
            <a:r>
              <a:rPr sz="1900" spc="10" dirty="0">
                <a:solidFill>
                  <a:srgbClr val="3A3535"/>
                </a:solidFill>
                <a:latin typeface="Times New Roman"/>
                <a:cs typeface="Times New Roman"/>
              </a:rPr>
              <a:t> </a:t>
            </a:r>
            <a:r>
              <a:rPr sz="1900" dirty="0">
                <a:solidFill>
                  <a:srgbClr val="3A3535"/>
                </a:solidFill>
                <a:latin typeface="Times New Roman"/>
                <a:cs typeface="Times New Roman"/>
              </a:rPr>
              <a:t>variable</a:t>
            </a:r>
            <a:r>
              <a:rPr sz="1900" spc="25" dirty="0">
                <a:solidFill>
                  <a:srgbClr val="3A3535"/>
                </a:solidFill>
                <a:latin typeface="Times New Roman"/>
                <a:cs typeface="Times New Roman"/>
              </a:rPr>
              <a:t> </a:t>
            </a:r>
            <a:r>
              <a:rPr sz="1900" dirty="0">
                <a:solidFill>
                  <a:srgbClr val="3A3535"/>
                </a:solidFill>
                <a:latin typeface="Times New Roman"/>
                <a:cs typeface="Times New Roman"/>
              </a:rPr>
              <a:t>is</a:t>
            </a:r>
            <a:r>
              <a:rPr sz="1900" spc="25" dirty="0">
                <a:solidFill>
                  <a:srgbClr val="3A3535"/>
                </a:solidFill>
                <a:latin typeface="Times New Roman"/>
                <a:cs typeface="Times New Roman"/>
              </a:rPr>
              <a:t> </a:t>
            </a:r>
            <a:r>
              <a:rPr sz="1900" dirty="0">
                <a:solidFill>
                  <a:srgbClr val="3A3535"/>
                </a:solidFill>
                <a:latin typeface="Times New Roman"/>
                <a:cs typeface="Times New Roman"/>
              </a:rPr>
              <a:t>normally</a:t>
            </a:r>
            <a:r>
              <a:rPr sz="1900" spc="40" dirty="0">
                <a:solidFill>
                  <a:srgbClr val="3A3535"/>
                </a:solidFill>
                <a:latin typeface="Times New Roman"/>
                <a:cs typeface="Times New Roman"/>
              </a:rPr>
              <a:t> </a:t>
            </a:r>
            <a:r>
              <a:rPr sz="1900" dirty="0">
                <a:solidFill>
                  <a:srgbClr val="3A3535"/>
                </a:solidFill>
                <a:latin typeface="Times New Roman"/>
                <a:cs typeface="Times New Roman"/>
              </a:rPr>
              <a:t>distributed,</a:t>
            </a:r>
            <a:r>
              <a:rPr sz="1900" spc="25" dirty="0">
                <a:solidFill>
                  <a:srgbClr val="3A3535"/>
                </a:solidFill>
                <a:latin typeface="Times New Roman"/>
                <a:cs typeface="Times New Roman"/>
              </a:rPr>
              <a:t> </a:t>
            </a:r>
            <a:r>
              <a:rPr sz="1900" dirty="0">
                <a:solidFill>
                  <a:srgbClr val="3A3535"/>
                </a:solidFill>
                <a:latin typeface="Times New Roman"/>
                <a:cs typeface="Times New Roman"/>
              </a:rPr>
              <a:t>often</a:t>
            </a:r>
            <a:r>
              <a:rPr sz="1900" spc="30" dirty="0">
                <a:solidFill>
                  <a:srgbClr val="3A3535"/>
                </a:solidFill>
                <a:latin typeface="Times New Roman"/>
                <a:cs typeface="Times New Roman"/>
              </a:rPr>
              <a:t> </a:t>
            </a:r>
            <a:r>
              <a:rPr sz="1900" spc="-20" dirty="0">
                <a:solidFill>
                  <a:srgbClr val="3A3535"/>
                </a:solidFill>
                <a:latin typeface="Times New Roman"/>
                <a:cs typeface="Times New Roman"/>
              </a:rPr>
              <a:t>seen </a:t>
            </a:r>
            <a:r>
              <a:rPr sz="1900" dirty="0">
                <a:solidFill>
                  <a:srgbClr val="3A3535"/>
                </a:solidFill>
                <a:latin typeface="Times New Roman"/>
                <a:cs typeface="Times New Roman"/>
              </a:rPr>
              <a:t>in</a:t>
            </a:r>
            <a:r>
              <a:rPr sz="1900" spc="-30" dirty="0">
                <a:solidFill>
                  <a:srgbClr val="3A3535"/>
                </a:solidFill>
                <a:latin typeface="Times New Roman"/>
                <a:cs typeface="Times New Roman"/>
              </a:rPr>
              <a:t> </a:t>
            </a:r>
            <a:r>
              <a:rPr sz="1900" dirty="0">
                <a:solidFill>
                  <a:srgbClr val="3A3535"/>
                </a:solidFill>
                <a:latin typeface="Times New Roman"/>
                <a:cs typeface="Times New Roman"/>
              </a:rPr>
              <a:t>wealth</a:t>
            </a:r>
            <a:r>
              <a:rPr sz="1900" spc="-15" dirty="0">
                <a:solidFill>
                  <a:srgbClr val="3A3535"/>
                </a:solidFill>
                <a:latin typeface="Times New Roman"/>
                <a:cs typeface="Times New Roman"/>
              </a:rPr>
              <a:t> </a:t>
            </a:r>
            <a:r>
              <a:rPr sz="1900" dirty="0">
                <a:solidFill>
                  <a:srgbClr val="3A3535"/>
                </a:solidFill>
                <a:latin typeface="Times New Roman"/>
                <a:cs typeface="Times New Roman"/>
              </a:rPr>
              <a:t>or</a:t>
            </a:r>
            <a:r>
              <a:rPr sz="1900" spc="-15" dirty="0">
                <a:solidFill>
                  <a:srgbClr val="3A3535"/>
                </a:solidFill>
                <a:latin typeface="Times New Roman"/>
                <a:cs typeface="Times New Roman"/>
              </a:rPr>
              <a:t> </a:t>
            </a:r>
            <a:r>
              <a:rPr sz="1900" dirty="0">
                <a:solidFill>
                  <a:srgbClr val="3A3535"/>
                </a:solidFill>
                <a:latin typeface="Times New Roman"/>
                <a:cs typeface="Times New Roman"/>
              </a:rPr>
              <a:t>salary</a:t>
            </a:r>
            <a:r>
              <a:rPr sz="1900" spc="-25" dirty="0">
                <a:solidFill>
                  <a:srgbClr val="3A3535"/>
                </a:solidFill>
                <a:latin typeface="Times New Roman"/>
                <a:cs typeface="Times New Roman"/>
              </a:rPr>
              <a:t> </a:t>
            </a:r>
            <a:r>
              <a:rPr sz="1900" spc="-10" dirty="0">
                <a:solidFill>
                  <a:srgbClr val="3A3535"/>
                </a:solidFill>
                <a:latin typeface="Times New Roman"/>
                <a:cs typeface="Times New Roman"/>
              </a:rPr>
              <a:t>distributions.</a:t>
            </a:r>
            <a:endParaRPr sz="1900">
              <a:latin typeface="Times New Roman"/>
              <a:cs typeface="Times New Roman"/>
            </a:endParaRPr>
          </a:p>
        </p:txBody>
      </p:sp>
      <p:grpSp>
        <p:nvGrpSpPr>
          <p:cNvPr id="24" name="object 24"/>
          <p:cNvGrpSpPr/>
          <p:nvPr/>
        </p:nvGrpSpPr>
        <p:grpSpPr>
          <a:xfrm>
            <a:off x="7082535" y="5902705"/>
            <a:ext cx="1049020" cy="465455"/>
            <a:chOff x="7082535" y="5902705"/>
            <a:chExt cx="1049020" cy="465455"/>
          </a:xfrm>
        </p:grpSpPr>
        <p:sp>
          <p:nvSpPr>
            <p:cNvPr id="25" name="object 25"/>
            <p:cNvSpPr/>
            <p:nvPr/>
          </p:nvSpPr>
          <p:spPr>
            <a:xfrm>
              <a:off x="7521193" y="6123812"/>
              <a:ext cx="610870" cy="22860"/>
            </a:xfrm>
            <a:custGeom>
              <a:avLst/>
              <a:gdLst/>
              <a:ahLst/>
              <a:cxnLst/>
              <a:rect l="l" t="t" r="r" b="b"/>
              <a:pathLst>
                <a:path w="610870" h="22860">
                  <a:moveTo>
                    <a:pt x="605281" y="0"/>
                  </a:moveTo>
                  <a:lnTo>
                    <a:pt x="5206" y="0"/>
                  </a:lnTo>
                  <a:lnTo>
                    <a:pt x="0" y="5206"/>
                  </a:lnTo>
                  <a:lnTo>
                    <a:pt x="0" y="11430"/>
                  </a:lnTo>
                  <a:lnTo>
                    <a:pt x="0" y="17780"/>
                  </a:lnTo>
                  <a:lnTo>
                    <a:pt x="5206" y="22860"/>
                  </a:lnTo>
                  <a:lnTo>
                    <a:pt x="605281" y="22860"/>
                  </a:lnTo>
                  <a:lnTo>
                    <a:pt x="610361" y="17780"/>
                  </a:lnTo>
                  <a:lnTo>
                    <a:pt x="610361" y="5206"/>
                  </a:lnTo>
                  <a:lnTo>
                    <a:pt x="605281" y="0"/>
                  </a:lnTo>
                  <a:close/>
                </a:path>
              </a:pathLst>
            </a:custGeom>
            <a:solidFill>
              <a:srgbClr val="DFB8BB"/>
            </a:solidFill>
          </p:spPr>
          <p:txBody>
            <a:bodyPr wrap="square" lIns="0" tIns="0" rIns="0" bIns="0" rtlCol="0"/>
            <a:lstStyle/>
            <a:p>
              <a:endParaRPr/>
            </a:p>
          </p:txBody>
        </p:sp>
        <p:sp>
          <p:nvSpPr>
            <p:cNvPr id="26" name="object 26"/>
            <p:cNvSpPr/>
            <p:nvPr/>
          </p:nvSpPr>
          <p:spPr>
            <a:xfrm>
              <a:off x="7086345" y="5906515"/>
              <a:ext cx="457834" cy="457834"/>
            </a:xfrm>
            <a:custGeom>
              <a:avLst/>
              <a:gdLst/>
              <a:ahLst/>
              <a:cxnLst/>
              <a:rect l="l" t="t" r="r" b="b"/>
              <a:pathLst>
                <a:path w="457834" h="457835">
                  <a:moveTo>
                    <a:pt x="372236" y="0"/>
                  </a:moveTo>
                  <a:lnTo>
                    <a:pt x="85471" y="0"/>
                  </a:lnTo>
                  <a:lnTo>
                    <a:pt x="52185" y="6709"/>
                  </a:lnTo>
                  <a:lnTo>
                    <a:pt x="25019" y="25003"/>
                  </a:lnTo>
                  <a:lnTo>
                    <a:pt x="6711" y="52131"/>
                  </a:lnTo>
                  <a:lnTo>
                    <a:pt x="0" y="85343"/>
                  </a:lnTo>
                  <a:lnTo>
                    <a:pt x="0" y="372236"/>
                  </a:lnTo>
                  <a:lnTo>
                    <a:pt x="6711" y="405522"/>
                  </a:lnTo>
                  <a:lnTo>
                    <a:pt x="25019" y="432688"/>
                  </a:lnTo>
                  <a:lnTo>
                    <a:pt x="52185" y="450996"/>
                  </a:lnTo>
                  <a:lnTo>
                    <a:pt x="85471" y="457707"/>
                  </a:lnTo>
                  <a:lnTo>
                    <a:pt x="372236" y="457707"/>
                  </a:lnTo>
                  <a:lnTo>
                    <a:pt x="405522" y="450996"/>
                  </a:lnTo>
                  <a:lnTo>
                    <a:pt x="432688" y="432688"/>
                  </a:lnTo>
                  <a:lnTo>
                    <a:pt x="450996" y="405522"/>
                  </a:lnTo>
                  <a:lnTo>
                    <a:pt x="457707" y="372236"/>
                  </a:lnTo>
                  <a:lnTo>
                    <a:pt x="457707" y="85343"/>
                  </a:lnTo>
                  <a:lnTo>
                    <a:pt x="450996" y="52131"/>
                  </a:lnTo>
                  <a:lnTo>
                    <a:pt x="432688" y="25003"/>
                  </a:lnTo>
                  <a:lnTo>
                    <a:pt x="405522" y="6709"/>
                  </a:lnTo>
                  <a:lnTo>
                    <a:pt x="372236" y="0"/>
                  </a:lnTo>
                  <a:close/>
                </a:path>
              </a:pathLst>
            </a:custGeom>
            <a:solidFill>
              <a:srgbClr val="F8D2D5"/>
            </a:solidFill>
          </p:spPr>
          <p:txBody>
            <a:bodyPr wrap="square" lIns="0" tIns="0" rIns="0" bIns="0" rtlCol="0"/>
            <a:lstStyle/>
            <a:p>
              <a:endParaRPr/>
            </a:p>
          </p:txBody>
        </p:sp>
        <p:sp>
          <p:nvSpPr>
            <p:cNvPr id="27" name="object 27"/>
            <p:cNvSpPr/>
            <p:nvPr/>
          </p:nvSpPr>
          <p:spPr>
            <a:xfrm>
              <a:off x="7086345" y="5906515"/>
              <a:ext cx="457834" cy="457834"/>
            </a:xfrm>
            <a:custGeom>
              <a:avLst/>
              <a:gdLst/>
              <a:ahLst/>
              <a:cxnLst/>
              <a:rect l="l" t="t" r="r" b="b"/>
              <a:pathLst>
                <a:path w="457834" h="457835">
                  <a:moveTo>
                    <a:pt x="0" y="85343"/>
                  </a:moveTo>
                  <a:lnTo>
                    <a:pt x="6711" y="52131"/>
                  </a:lnTo>
                  <a:lnTo>
                    <a:pt x="25019" y="25003"/>
                  </a:lnTo>
                  <a:lnTo>
                    <a:pt x="52185" y="6709"/>
                  </a:lnTo>
                  <a:lnTo>
                    <a:pt x="85471" y="0"/>
                  </a:lnTo>
                  <a:lnTo>
                    <a:pt x="372236" y="0"/>
                  </a:lnTo>
                  <a:lnTo>
                    <a:pt x="405522" y="6709"/>
                  </a:lnTo>
                  <a:lnTo>
                    <a:pt x="432688" y="25003"/>
                  </a:lnTo>
                  <a:lnTo>
                    <a:pt x="450996" y="52131"/>
                  </a:lnTo>
                  <a:lnTo>
                    <a:pt x="457707" y="85343"/>
                  </a:lnTo>
                  <a:lnTo>
                    <a:pt x="457707" y="372236"/>
                  </a:lnTo>
                  <a:lnTo>
                    <a:pt x="450996" y="405522"/>
                  </a:lnTo>
                  <a:lnTo>
                    <a:pt x="432688" y="432688"/>
                  </a:lnTo>
                  <a:lnTo>
                    <a:pt x="405522" y="450996"/>
                  </a:lnTo>
                  <a:lnTo>
                    <a:pt x="372236" y="457707"/>
                  </a:lnTo>
                  <a:lnTo>
                    <a:pt x="85471" y="457707"/>
                  </a:lnTo>
                  <a:lnTo>
                    <a:pt x="52185" y="450996"/>
                  </a:lnTo>
                  <a:lnTo>
                    <a:pt x="25019" y="432688"/>
                  </a:lnTo>
                  <a:lnTo>
                    <a:pt x="6711" y="405522"/>
                  </a:lnTo>
                  <a:lnTo>
                    <a:pt x="0" y="372236"/>
                  </a:lnTo>
                  <a:lnTo>
                    <a:pt x="0" y="85343"/>
                  </a:lnTo>
                  <a:close/>
                </a:path>
              </a:pathLst>
            </a:custGeom>
            <a:ln w="7620">
              <a:solidFill>
                <a:srgbClr val="DFB8BB"/>
              </a:solidFill>
            </a:ln>
          </p:spPr>
          <p:txBody>
            <a:bodyPr wrap="square" lIns="0" tIns="0" rIns="0" bIns="0" rtlCol="0"/>
            <a:lstStyle/>
            <a:p>
              <a:endParaRPr/>
            </a:p>
          </p:txBody>
        </p:sp>
      </p:grpSp>
      <p:sp>
        <p:nvSpPr>
          <p:cNvPr id="28" name="object 28"/>
          <p:cNvSpPr txBox="1"/>
          <p:nvPr/>
        </p:nvSpPr>
        <p:spPr>
          <a:xfrm>
            <a:off x="7205218" y="5843778"/>
            <a:ext cx="219075" cy="406400"/>
          </a:xfrm>
          <a:prstGeom prst="rect">
            <a:avLst/>
          </a:prstGeom>
        </p:spPr>
        <p:txBody>
          <a:bodyPr vert="horz" wrap="square" lIns="0" tIns="12065" rIns="0" bIns="0" rtlCol="0">
            <a:spAutoFit/>
          </a:bodyPr>
          <a:lstStyle/>
          <a:p>
            <a:pPr marL="12700">
              <a:lnSpc>
                <a:spcPct val="100000"/>
              </a:lnSpc>
              <a:spcBef>
                <a:spcPts val="95"/>
              </a:spcBef>
            </a:pPr>
            <a:r>
              <a:rPr sz="2500" spc="200" dirty="0">
                <a:solidFill>
                  <a:srgbClr val="3A3535"/>
                </a:solidFill>
                <a:latin typeface="Calibri"/>
                <a:cs typeface="Calibri"/>
              </a:rPr>
              <a:t>4</a:t>
            </a:r>
            <a:endParaRPr sz="2500">
              <a:latin typeface="Calibri"/>
              <a:cs typeface="Calibri"/>
            </a:endParaRPr>
          </a:p>
        </p:txBody>
      </p:sp>
      <p:sp>
        <p:nvSpPr>
          <p:cNvPr id="31" name="object 31"/>
          <p:cNvSpPr txBox="1"/>
          <p:nvPr/>
        </p:nvSpPr>
        <p:spPr>
          <a:xfrm>
            <a:off x="13536548" y="7859903"/>
            <a:ext cx="257810" cy="277495"/>
          </a:xfrm>
          <a:prstGeom prst="rect">
            <a:avLst/>
          </a:prstGeom>
        </p:spPr>
        <p:txBody>
          <a:bodyPr vert="horz" wrap="square" lIns="0" tIns="0" rIns="0" bIns="0" rtlCol="0">
            <a:spAutoFit/>
          </a:bodyPr>
          <a:lstStyle/>
          <a:p>
            <a:pPr marL="12700">
              <a:lnSpc>
                <a:spcPts val="1810"/>
              </a:lnSpc>
            </a:pPr>
            <a:fld id="{81D60167-4931-47E6-BA6A-407CBD079E47}" type="slidenum">
              <a:rPr sz="1800" spc="-25" dirty="0">
                <a:latin typeface="Calibri"/>
                <a:cs typeface="Calibri"/>
                <a:hlinkClick r:id="rId2"/>
              </a:rPr>
              <a:t>9</a:t>
            </a:fld>
            <a:endParaRPr sz="1800">
              <a:latin typeface="Calibri"/>
              <a:cs typeface="Calibri"/>
            </a:endParaRPr>
          </a:p>
        </p:txBody>
      </p:sp>
      <p:sp>
        <p:nvSpPr>
          <p:cNvPr id="29" name="object 29"/>
          <p:cNvSpPr txBox="1"/>
          <p:nvPr/>
        </p:nvSpPr>
        <p:spPr>
          <a:xfrm>
            <a:off x="8320531" y="5946394"/>
            <a:ext cx="2778125" cy="345440"/>
          </a:xfrm>
          <a:prstGeom prst="rect">
            <a:avLst/>
          </a:prstGeom>
        </p:spPr>
        <p:txBody>
          <a:bodyPr vert="horz" wrap="square" lIns="0" tIns="12700" rIns="0" bIns="0" rtlCol="0">
            <a:spAutoFit/>
          </a:bodyPr>
          <a:lstStyle/>
          <a:p>
            <a:pPr marL="12700">
              <a:lnSpc>
                <a:spcPct val="100000"/>
              </a:lnSpc>
              <a:spcBef>
                <a:spcPts val="100"/>
              </a:spcBef>
            </a:pPr>
            <a:r>
              <a:rPr sz="2100" b="1" dirty="0">
                <a:solidFill>
                  <a:srgbClr val="4471C4"/>
                </a:solidFill>
                <a:latin typeface="Times New Roman"/>
                <a:cs typeface="Times New Roman"/>
              </a:rPr>
              <a:t>Power</a:t>
            </a:r>
            <a:r>
              <a:rPr sz="2100" b="1" spc="-60" dirty="0">
                <a:solidFill>
                  <a:srgbClr val="4471C4"/>
                </a:solidFill>
                <a:latin typeface="Times New Roman"/>
                <a:cs typeface="Times New Roman"/>
              </a:rPr>
              <a:t> </a:t>
            </a:r>
            <a:r>
              <a:rPr sz="2100" b="1" dirty="0">
                <a:solidFill>
                  <a:srgbClr val="4471C4"/>
                </a:solidFill>
                <a:latin typeface="Times New Roman"/>
                <a:cs typeface="Times New Roman"/>
              </a:rPr>
              <a:t>Law</a:t>
            </a:r>
            <a:r>
              <a:rPr sz="2100" b="1" spc="-40" dirty="0">
                <a:solidFill>
                  <a:srgbClr val="4471C4"/>
                </a:solidFill>
                <a:latin typeface="Times New Roman"/>
                <a:cs typeface="Times New Roman"/>
              </a:rPr>
              <a:t> </a:t>
            </a:r>
            <a:r>
              <a:rPr sz="2100" b="1" spc="-10" dirty="0">
                <a:solidFill>
                  <a:srgbClr val="4471C4"/>
                </a:solidFill>
                <a:latin typeface="Times New Roman"/>
                <a:cs typeface="Times New Roman"/>
              </a:rPr>
              <a:t>Distribution</a:t>
            </a:r>
            <a:endParaRPr sz="2100">
              <a:latin typeface="Times New Roman"/>
              <a:cs typeface="Times New Roman"/>
            </a:endParaRPr>
          </a:p>
        </p:txBody>
      </p:sp>
      <p:sp>
        <p:nvSpPr>
          <p:cNvPr id="30" name="object 30"/>
          <p:cNvSpPr txBox="1"/>
          <p:nvPr/>
        </p:nvSpPr>
        <p:spPr>
          <a:xfrm>
            <a:off x="8115427" y="6389014"/>
            <a:ext cx="6023610" cy="1014730"/>
          </a:xfrm>
          <a:prstGeom prst="rect">
            <a:avLst/>
          </a:prstGeom>
        </p:spPr>
        <p:txBody>
          <a:bodyPr vert="horz" wrap="square" lIns="0" tIns="12065" rIns="0" bIns="0" rtlCol="0">
            <a:spAutoFit/>
          </a:bodyPr>
          <a:lstStyle/>
          <a:p>
            <a:pPr marL="12700" marR="5080" algn="just">
              <a:lnSpc>
                <a:spcPct val="113900"/>
              </a:lnSpc>
              <a:spcBef>
                <a:spcPts val="95"/>
              </a:spcBef>
            </a:pPr>
            <a:r>
              <a:rPr sz="1900" dirty="0">
                <a:solidFill>
                  <a:srgbClr val="3A3535"/>
                </a:solidFill>
                <a:latin typeface="Times New Roman"/>
                <a:cs typeface="Times New Roman"/>
              </a:rPr>
              <a:t>A</a:t>
            </a:r>
            <a:r>
              <a:rPr sz="1900" spc="475" dirty="0">
                <a:solidFill>
                  <a:srgbClr val="3A3535"/>
                </a:solidFill>
                <a:latin typeface="Times New Roman"/>
                <a:cs typeface="Times New Roman"/>
              </a:rPr>
              <a:t> </a:t>
            </a:r>
            <a:r>
              <a:rPr sz="1900" dirty="0">
                <a:solidFill>
                  <a:srgbClr val="3A3535"/>
                </a:solidFill>
                <a:latin typeface="Times New Roman"/>
                <a:cs typeface="Times New Roman"/>
              </a:rPr>
              <a:t>functional</a:t>
            </a:r>
            <a:r>
              <a:rPr sz="1900" spc="50" dirty="0">
                <a:solidFill>
                  <a:srgbClr val="3A3535"/>
                </a:solidFill>
                <a:latin typeface="Times New Roman"/>
                <a:cs typeface="Times New Roman"/>
              </a:rPr>
              <a:t>  </a:t>
            </a:r>
            <a:r>
              <a:rPr sz="1900" dirty="0">
                <a:solidFill>
                  <a:srgbClr val="3A3535"/>
                </a:solidFill>
                <a:latin typeface="Times New Roman"/>
                <a:cs typeface="Times New Roman"/>
              </a:rPr>
              <a:t>relationship</a:t>
            </a:r>
            <a:r>
              <a:rPr sz="1900" spc="60" dirty="0">
                <a:solidFill>
                  <a:srgbClr val="3A3535"/>
                </a:solidFill>
                <a:latin typeface="Times New Roman"/>
                <a:cs typeface="Times New Roman"/>
              </a:rPr>
              <a:t>  </a:t>
            </a:r>
            <a:r>
              <a:rPr sz="1900" dirty="0">
                <a:solidFill>
                  <a:srgbClr val="3A3535"/>
                </a:solidFill>
                <a:latin typeface="Times New Roman"/>
                <a:cs typeface="Times New Roman"/>
              </a:rPr>
              <a:t>where</a:t>
            </a:r>
            <a:r>
              <a:rPr sz="1900" spc="50" dirty="0">
                <a:solidFill>
                  <a:srgbClr val="3A3535"/>
                </a:solidFill>
                <a:latin typeface="Times New Roman"/>
                <a:cs typeface="Times New Roman"/>
              </a:rPr>
              <a:t>  </a:t>
            </a:r>
            <a:r>
              <a:rPr sz="1900" dirty="0">
                <a:solidFill>
                  <a:srgbClr val="3A3535"/>
                </a:solidFill>
                <a:latin typeface="Times New Roman"/>
                <a:cs typeface="Times New Roman"/>
              </a:rPr>
              <a:t>a</a:t>
            </a:r>
            <a:r>
              <a:rPr sz="1900" spc="45" dirty="0">
                <a:solidFill>
                  <a:srgbClr val="3A3535"/>
                </a:solidFill>
                <a:latin typeface="Times New Roman"/>
                <a:cs typeface="Times New Roman"/>
              </a:rPr>
              <a:t>  </a:t>
            </a:r>
            <a:r>
              <a:rPr sz="1900" dirty="0">
                <a:solidFill>
                  <a:srgbClr val="3A3535"/>
                </a:solidFill>
                <a:latin typeface="Times New Roman"/>
                <a:cs typeface="Times New Roman"/>
              </a:rPr>
              <a:t>relative</a:t>
            </a:r>
            <a:r>
              <a:rPr sz="1900" spc="50" dirty="0">
                <a:solidFill>
                  <a:srgbClr val="3A3535"/>
                </a:solidFill>
                <a:latin typeface="Times New Roman"/>
                <a:cs typeface="Times New Roman"/>
              </a:rPr>
              <a:t>  </a:t>
            </a:r>
            <a:r>
              <a:rPr sz="1900" dirty="0">
                <a:solidFill>
                  <a:srgbClr val="3A3535"/>
                </a:solidFill>
                <a:latin typeface="Times New Roman"/>
                <a:cs typeface="Times New Roman"/>
              </a:rPr>
              <a:t>change</a:t>
            </a:r>
            <a:r>
              <a:rPr sz="1900" spc="50" dirty="0">
                <a:solidFill>
                  <a:srgbClr val="3A3535"/>
                </a:solidFill>
                <a:latin typeface="Times New Roman"/>
                <a:cs typeface="Times New Roman"/>
              </a:rPr>
              <a:t>  </a:t>
            </a:r>
            <a:r>
              <a:rPr sz="1900" dirty="0">
                <a:solidFill>
                  <a:srgbClr val="3A3535"/>
                </a:solidFill>
                <a:latin typeface="Times New Roman"/>
                <a:cs typeface="Times New Roman"/>
              </a:rPr>
              <a:t>in</a:t>
            </a:r>
            <a:r>
              <a:rPr sz="1900" spc="55" dirty="0">
                <a:solidFill>
                  <a:srgbClr val="3A3535"/>
                </a:solidFill>
                <a:latin typeface="Times New Roman"/>
                <a:cs typeface="Times New Roman"/>
              </a:rPr>
              <a:t>  </a:t>
            </a:r>
            <a:r>
              <a:rPr sz="1900" spc="-25" dirty="0">
                <a:solidFill>
                  <a:srgbClr val="3A3535"/>
                </a:solidFill>
                <a:latin typeface="Times New Roman"/>
                <a:cs typeface="Times New Roman"/>
              </a:rPr>
              <a:t>one </a:t>
            </a:r>
            <a:r>
              <a:rPr sz="1900" dirty="0">
                <a:solidFill>
                  <a:srgbClr val="3A3535"/>
                </a:solidFill>
                <a:latin typeface="Times New Roman"/>
                <a:cs typeface="Times New Roman"/>
              </a:rPr>
              <a:t>quantity</a:t>
            </a:r>
            <a:r>
              <a:rPr sz="1900" spc="235" dirty="0">
                <a:solidFill>
                  <a:srgbClr val="3A3535"/>
                </a:solidFill>
                <a:latin typeface="Times New Roman"/>
                <a:cs typeface="Times New Roman"/>
              </a:rPr>
              <a:t> </a:t>
            </a:r>
            <a:r>
              <a:rPr sz="1900" dirty="0">
                <a:solidFill>
                  <a:srgbClr val="3A3535"/>
                </a:solidFill>
                <a:latin typeface="Times New Roman"/>
                <a:cs typeface="Times New Roman"/>
              </a:rPr>
              <a:t>results</a:t>
            </a:r>
            <a:r>
              <a:rPr sz="1900" spc="225" dirty="0">
                <a:solidFill>
                  <a:srgbClr val="3A3535"/>
                </a:solidFill>
                <a:latin typeface="Times New Roman"/>
                <a:cs typeface="Times New Roman"/>
              </a:rPr>
              <a:t> </a:t>
            </a:r>
            <a:r>
              <a:rPr sz="1900" dirty="0">
                <a:solidFill>
                  <a:srgbClr val="3A3535"/>
                </a:solidFill>
                <a:latin typeface="Times New Roman"/>
                <a:cs typeface="Times New Roman"/>
              </a:rPr>
              <a:t>in</a:t>
            </a:r>
            <a:r>
              <a:rPr sz="1900" spc="225" dirty="0">
                <a:solidFill>
                  <a:srgbClr val="3A3535"/>
                </a:solidFill>
                <a:latin typeface="Times New Roman"/>
                <a:cs typeface="Times New Roman"/>
              </a:rPr>
              <a:t> </a:t>
            </a:r>
            <a:r>
              <a:rPr sz="1900" dirty="0">
                <a:solidFill>
                  <a:srgbClr val="3A3535"/>
                </a:solidFill>
                <a:latin typeface="Times New Roman"/>
                <a:cs typeface="Times New Roman"/>
              </a:rPr>
              <a:t>a</a:t>
            </a:r>
            <a:r>
              <a:rPr sz="1900" spc="225" dirty="0">
                <a:solidFill>
                  <a:srgbClr val="3A3535"/>
                </a:solidFill>
                <a:latin typeface="Times New Roman"/>
                <a:cs typeface="Times New Roman"/>
              </a:rPr>
              <a:t> </a:t>
            </a:r>
            <a:r>
              <a:rPr sz="1900" dirty="0">
                <a:solidFill>
                  <a:srgbClr val="3A3535"/>
                </a:solidFill>
                <a:latin typeface="Times New Roman"/>
                <a:cs typeface="Times New Roman"/>
              </a:rPr>
              <a:t>proportional</a:t>
            </a:r>
            <a:r>
              <a:rPr sz="1900" spc="225" dirty="0">
                <a:solidFill>
                  <a:srgbClr val="3A3535"/>
                </a:solidFill>
                <a:latin typeface="Times New Roman"/>
                <a:cs typeface="Times New Roman"/>
              </a:rPr>
              <a:t> </a:t>
            </a:r>
            <a:r>
              <a:rPr sz="1900" dirty="0">
                <a:solidFill>
                  <a:srgbClr val="3A3535"/>
                </a:solidFill>
                <a:latin typeface="Times New Roman"/>
                <a:cs typeface="Times New Roman"/>
              </a:rPr>
              <a:t>relative</a:t>
            </a:r>
            <a:r>
              <a:rPr sz="1900" spc="215" dirty="0">
                <a:solidFill>
                  <a:srgbClr val="3A3535"/>
                </a:solidFill>
                <a:latin typeface="Times New Roman"/>
                <a:cs typeface="Times New Roman"/>
              </a:rPr>
              <a:t> </a:t>
            </a:r>
            <a:r>
              <a:rPr sz="1900" dirty="0">
                <a:solidFill>
                  <a:srgbClr val="3A3535"/>
                </a:solidFill>
                <a:latin typeface="Times New Roman"/>
                <a:cs typeface="Times New Roman"/>
              </a:rPr>
              <a:t>change</a:t>
            </a:r>
            <a:r>
              <a:rPr sz="1900" spc="225" dirty="0">
                <a:solidFill>
                  <a:srgbClr val="3A3535"/>
                </a:solidFill>
                <a:latin typeface="Times New Roman"/>
                <a:cs typeface="Times New Roman"/>
              </a:rPr>
              <a:t> </a:t>
            </a:r>
            <a:r>
              <a:rPr sz="1900" dirty="0">
                <a:solidFill>
                  <a:srgbClr val="3A3535"/>
                </a:solidFill>
                <a:latin typeface="Times New Roman"/>
                <a:cs typeface="Times New Roman"/>
              </a:rPr>
              <a:t>in</a:t>
            </a:r>
            <a:r>
              <a:rPr sz="1900" spc="225" dirty="0">
                <a:solidFill>
                  <a:srgbClr val="3A3535"/>
                </a:solidFill>
                <a:latin typeface="Times New Roman"/>
                <a:cs typeface="Times New Roman"/>
              </a:rPr>
              <a:t> </a:t>
            </a:r>
            <a:r>
              <a:rPr sz="1900" spc="-10" dirty="0">
                <a:solidFill>
                  <a:srgbClr val="3A3535"/>
                </a:solidFill>
                <a:latin typeface="Times New Roman"/>
                <a:cs typeface="Times New Roman"/>
              </a:rPr>
              <a:t>another, </a:t>
            </a:r>
            <a:r>
              <a:rPr sz="1900" dirty="0">
                <a:solidFill>
                  <a:srgbClr val="3A3535"/>
                </a:solidFill>
                <a:latin typeface="Times New Roman"/>
                <a:cs typeface="Times New Roman"/>
              </a:rPr>
              <a:t>often</a:t>
            </a:r>
            <a:r>
              <a:rPr sz="1900" spc="-20" dirty="0">
                <a:solidFill>
                  <a:srgbClr val="3A3535"/>
                </a:solidFill>
                <a:latin typeface="Times New Roman"/>
                <a:cs typeface="Times New Roman"/>
              </a:rPr>
              <a:t> </a:t>
            </a:r>
            <a:r>
              <a:rPr sz="1900" dirty="0">
                <a:solidFill>
                  <a:srgbClr val="3A3535"/>
                </a:solidFill>
                <a:latin typeface="Times New Roman"/>
                <a:cs typeface="Times New Roman"/>
              </a:rPr>
              <a:t>following</a:t>
            </a:r>
            <a:r>
              <a:rPr sz="1900" spc="-20" dirty="0">
                <a:solidFill>
                  <a:srgbClr val="3A3535"/>
                </a:solidFill>
                <a:latin typeface="Times New Roman"/>
                <a:cs typeface="Times New Roman"/>
              </a:rPr>
              <a:t> </a:t>
            </a:r>
            <a:r>
              <a:rPr sz="1900" dirty="0">
                <a:solidFill>
                  <a:srgbClr val="3A3535"/>
                </a:solidFill>
                <a:latin typeface="Times New Roman"/>
                <a:cs typeface="Times New Roman"/>
              </a:rPr>
              <a:t>the</a:t>
            </a:r>
            <a:r>
              <a:rPr sz="1900" spc="-25" dirty="0">
                <a:solidFill>
                  <a:srgbClr val="3A3535"/>
                </a:solidFill>
                <a:latin typeface="Times New Roman"/>
                <a:cs typeface="Times New Roman"/>
              </a:rPr>
              <a:t> </a:t>
            </a:r>
            <a:r>
              <a:rPr sz="1900" spc="-20" dirty="0">
                <a:solidFill>
                  <a:srgbClr val="3A3535"/>
                </a:solidFill>
                <a:latin typeface="Times New Roman"/>
                <a:cs typeface="Times New Roman"/>
              </a:rPr>
              <a:t>80-</a:t>
            </a:r>
            <a:r>
              <a:rPr sz="1900" dirty="0">
                <a:solidFill>
                  <a:srgbClr val="3A3535"/>
                </a:solidFill>
                <a:latin typeface="Times New Roman"/>
                <a:cs typeface="Times New Roman"/>
              </a:rPr>
              <a:t>20</a:t>
            </a:r>
            <a:r>
              <a:rPr sz="1900" spc="-20" dirty="0">
                <a:solidFill>
                  <a:srgbClr val="3A3535"/>
                </a:solidFill>
                <a:latin typeface="Times New Roman"/>
                <a:cs typeface="Times New Roman"/>
              </a:rPr>
              <a:t> </a:t>
            </a:r>
            <a:r>
              <a:rPr sz="1900" spc="-10" dirty="0">
                <a:solidFill>
                  <a:srgbClr val="3A3535"/>
                </a:solidFill>
                <a:latin typeface="Times New Roman"/>
                <a:cs typeface="Times New Roman"/>
              </a:rPr>
              <a:t>rule.</a:t>
            </a:r>
            <a:endParaRPr sz="1900">
              <a:latin typeface="Times New Roman"/>
              <a:cs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TotalTime>
  <Words>1226</Words>
  <Application>Microsoft Macintosh PowerPoint</Application>
  <PresentationFormat>Custom</PresentationFormat>
  <Paragraphs>120</Paragraphs>
  <Slides>10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Aptos</vt:lpstr>
      <vt:lpstr>Arimo Bold</vt:lpstr>
      <vt:lpstr>Calibri</vt:lpstr>
      <vt:lpstr>Courier New</vt:lpstr>
      <vt:lpstr>Montserrat Bold</vt:lpstr>
      <vt:lpstr>Quicksand</vt:lpstr>
      <vt:lpstr>Sylfaen</vt:lpstr>
      <vt:lpstr>Times New Roman</vt:lpstr>
      <vt:lpstr>Office Theme</vt:lpstr>
      <vt:lpstr>PowerPoint Presentation</vt:lpstr>
      <vt:lpstr>Understanding Statistics for Machine Learning</vt:lpstr>
      <vt:lpstr>Types of Data</vt:lpstr>
      <vt:lpstr>PowerPoint Presentation</vt:lpstr>
      <vt:lpstr>Descriptive Statistics</vt:lpstr>
      <vt:lpstr>PowerPoint Presentation</vt:lpstr>
      <vt:lpstr>PowerPoint Presentation</vt:lpstr>
      <vt:lpstr>PowerPoint Presentation</vt:lpstr>
      <vt:lpstr>Hypothesis Testing and Distributions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Tsenum, Joseph L.</cp:lastModifiedBy>
  <cp:revision>2</cp:revision>
  <dcterms:created xsi:type="dcterms:W3CDTF">2025-07-16T21:14:07Z</dcterms:created>
  <dcterms:modified xsi:type="dcterms:W3CDTF">2025-07-16T21:19:02Z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2025-06-21T00:00:00Z</vt:filetime>
  </property>
  <property fmtid="{D5CDD505-2E9C-101B-9397-08002B2CF9AE}" pid="3" name="Creator">
    <vt:lpwstr>Microsoft® PowerPoint® 2019</vt:lpwstr>
  </property>
  <property fmtid="{D5CDD505-2E9C-101B-9397-08002B2CF9AE}" pid="4" name="LastSaved">
    <vt:filetime>2025-07-16T00:00:00Z</vt:filetime>
  </property>
  <property fmtid="{D5CDD505-2E9C-101B-9397-08002B2CF9AE}" pid="5" name="Producer">
    <vt:lpwstr>3-Heights(TM) PDF Security Shell 4.8.25.2 (http://www.pdf-tools.com)</vt:lpwstr>
  </property>
</Properties>
</file>